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08" r:id="rId3"/>
  </p:sldMasterIdLst>
  <p:sldIdLst>
    <p:sldId id="535" r:id="rId4"/>
    <p:sldId id="1157" r:id="rId5"/>
    <p:sldId id="1158" r:id="rId6"/>
    <p:sldId id="1159" r:id="rId7"/>
    <p:sldId id="1160" r:id="rId8"/>
    <p:sldId id="1161" r:id="rId9"/>
    <p:sldId id="1162" r:id="rId10"/>
    <p:sldId id="1163" r:id="rId11"/>
    <p:sldId id="1147" r:id="rId12"/>
    <p:sldId id="1164" r:id="rId13"/>
    <p:sldId id="1165" r:id="rId14"/>
    <p:sldId id="1166" r:id="rId15"/>
    <p:sldId id="1167" r:id="rId16"/>
    <p:sldId id="1029" r:id="rId17"/>
    <p:sldId id="1130" r:id="rId18"/>
    <p:sldId id="1131" r:id="rId19"/>
    <p:sldId id="1133" r:id="rId20"/>
    <p:sldId id="1134" r:id="rId21"/>
    <p:sldId id="1168" r:id="rId22"/>
    <p:sldId id="1171" r:id="rId23"/>
    <p:sldId id="1170" r:id="rId24"/>
    <p:sldId id="1172" r:id="rId25"/>
    <p:sldId id="672" r:id="rId26"/>
    <p:sldId id="1104" r:id="rId27"/>
    <p:sldId id="1105" r:id="rId28"/>
    <p:sldId id="1173" r:id="rId29"/>
    <p:sldId id="1174" r:id="rId30"/>
    <p:sldId id="1175" r:id="rId31"/>
    <p:sldId id="1176" r:id="rId32"/>
    <p:sldId id="1178" r:id="rId33"/>
    <p:sldId id="1179" r:id="rId34"/>
    <p:sldId id="1180" r:id="rId35"/>
    <p:sldId id="1181" r:id="rId36"/>
    <p:sldId id="1053" r:id="rId37"/>
    <p:sldId id="1149" r:id="rId38"/>
    <p:sldId id="1182" r:id="rId39"/>
    <p:sldId id="610" r:id="rId40"/>
    <p:sldId id="1183" r:id="rId41"/>
    <p:sldId id="1184" r:id="rId42"/>
    <p:sldId id="1185" r:id="rId43"/>
    <p:sldId id="682" r:id="rId44"/>
    <p:sldId id="974" r:id="rId45"/>
    <p:sldId id="1150" r:id="rId46"/>
    <p:sldId id="1151" r:id="rId47"/>
    <p:sldId id="1186" r:id="rId48"/>
    <p:sldId id="1187" r:id="rId49"/>
    <p:sldId id="1188" r:id="rId50"/>
    <p:sldId id="1189" r:id="rId51"/>
    <p:sldId id="1193" r:id="rId52"/>
    <p:sldId id="1190" r:id="rId53"/>
    <p:sldId id="1191" r:id="rId54"/>
    <p:sldId id="1194" r:id="rId55"/>
    <p:sldId id="1192" r:id="rId56"/>
    <p:sldId id="1195" r:id="rId57"/>
    <p:sldId id="1196" r:id="rId58"/>
    <p:sldId id="1197" r:id="rId59"/>
    <p:sldId id="1198" r:id="rId60"/>
    <p:sldId id="1199" r:id="rId61"/>
    <p:sldId id="1200" r:id="rId62"/>
    <p:sldId id="1201" r:id="rId63"/>
    <p:sldId id="1202" r:id="rId64"/>
    <p:sldId id="1203" r:id="rId65"/>
    <p:sldId id="684" r:id="rId66"/>
    <p:sldId id="1204" r:id="rId67"/>
    <p:sldId id="1205" r:id="rId68"/>
    <p:sldId id="1206" r:id="rId69"/>
    <p:sldId id="1207" r:id="rId70"/>
    <p:sldId id="1208" r:id="rId71"/>
    <p:sldId id="1209" r:id="rId72"/>
    <p:sldId id="1145" r:id="rId73"/>
    <p:sldId id="562" r:id="rId74"/>
    <p:sldId id="1210" r:id="rId75"/>
    <p:sldId id="305" r:id="rId76"/>
    <p:sldId id="306" r:id="rId77"/>
    <p:sldId id="531" r:id="rId78"/>
    <p:sldId id="1153" r:id="rId79"/>
    <p:sldId id="944" r:id="rId80"/>
    <p:sldId id="1081" r:id="rId81"/>
    <p:sldId id="881" r:id="rId82"/>
    <p:sldId id="1212" r:id="rId83"/>
    <p:sldId id="1213" r:id="rId84"/>
    <p:sldId id="1214" r:id="rId85"/>
    <p:sldId id="1215" r:id="rId86"/>
    <p:sldId id="1216" r:id="rId87"/>
    <p:sldId id="611" r:id="rId88"/>
    <p:sldId id="612" r:id="rId89"/>
    <p:sldId id="1211" r:id="rId90"/>
    <p:sldId id="846" r:id="rId91"/>
    <p:sldId id="1217" r:id="rId92"/>
    <p:sldId id="1218" r:id="rId93"/>
    <p:sldId id="1219" r:id="rId94"/>
    <p:sldId id="1220" r:id="rId95"/>
    <p:sldId id="823" r:id="rId96"/>
    <p:sldId id="1020" r:id="rId97"/>
    <p:sldId id="1156" r:id="rId98"/>
    <p:sldId id="701"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476"/>
    <a:srgbClr val="5D2884"/>
    <a:srgbClr val="4A206A"/>
    <a:srgbClr val="632B8D"/>
    <a:srgbClr val="035E71"/>
    <a:srgbClr val="8B2551"/>
    <a:srgbClr val="A24A0E"/>
    <a:srgbClr val="0474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0" d="100"/>
          <a:sy n="110"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theme" Target="theme/theme1.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9725-42A4-4DF4-93B2-85D78ADF0E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521284-AF64-480B-B6E6-DB727C679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BEB77F-861B-4C29-9F00-75497D59CB2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4CE5F10E-C58F-492E-A300-56ABFECE1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E2171-33EB-4A81-8D48-A0F03BD4DA40}"/>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37803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22A4-EFD1-4182-AF43-A03F64C7E0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D56F15-2A92-4007-B606-47EF0E356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D7788-880F-41DB-8634-FBC743A2FFC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80CE0B5B-0289-43F9-B8CC-245364BFF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7728F-68AC-4394-812B-56D80827F961}"/>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83376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3D2215-E53D-4A48-8B78-E47CEB039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505480-E6CE-4457-8BC1-C95899EFEE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47577-AB3D-40FB-9769-DFCE5FAF2DEC}"/>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D8433949-6CC7-4DBD-918F-44FD71818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60A74-D7AE-44BD-ACF4-0FFDED455044}"/>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15356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64F1A-BBBE-4116-B37D-AC30061DDA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D57D77F-F94A-48E7-AFF3-EBA378E64D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DFC40AC-9695-4EE6-9840-6AAB922B3D14}"/>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C4651887-EFA2-4784-B409-A155E45392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F1449A-2F68-459F-A42A-FFE13E595519}"/>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634972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9D2E-799E-4808-8C27-0D5C42671E4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1D36D4-EBC0-4E7F-8A02-6A52A63524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E88C2E-CF99-4890-BDF6-3F3818B00E67}"/>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544A575F-2925-4CAF-850E-D468749DC1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6DBB8E-919A-4CE9-A61E-EBFB1215B061}"/>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117647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E73C-C3BF-48C2-A683-E1F106A53C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428E2CE-DF95-4901-ABB6-42770210BE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B45F09-1F4D-40E0-B96D-2FB78D8CFFDB}"/>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381C287C-6664-4F97-BF0A-232EAA9D7DF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8CED8-165B-4C5F-A4DC-8FC7186BF951}"/>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61040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4B4F6-1970-4989-B992-40492456E7C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2CE5291-852A-4B2A-8DBE-EB9F11298B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1C9B94F-36C4-4AC4-BB58-DD8933E586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BFB6324-72DA-4DA4-99D1-116D63FE2C23}"/>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6" name="Footer Placeholder 5">
            <a:extLst>
              <a:ext uri="{FF2B5EF4-FFF2-40B4-BE49-F238E27FC236}">
                <a16:creationId xmlns:a16="http://schemas.microsoft.com/office/drawing/2014/main" id="{DCA9582F-C6F4-469C-9418-8A6E92C0B7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8B07B55-9533-424B-A089-0A1844E1E264}"/>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2969303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8389-56AE-4640-A596-90D452F7141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9F81EE3-F731-4EBD-A6CD-D9A40CA206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E71A2D-4DFA-477D-91A9-68F052D000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56DA40A-E720-4DA4-A5AE-528699492D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0A58CB-241F-46D0-84AD-A2A4D80900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6BAF0EC-C502-4A3E-9B3B-479BE38AF85B}"/>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8" name="Footer Placeholder 7">
            <a:extLst>
              <a:ext uri="{FF2B5EF4-FFF2-40B4-BE49-F238E27FC236}">
                <a16:creationId xmlns:a16="http://schemas.microsoft.com/office/drawing/2014/main" id="{89D12FDA-3C75-49ED-A0BD-68E29B79ABF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BAB3BD2-5E94-4E31-8AF8-648C96ADE0CD}"/>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84767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D14D-E476-41C1-801E-6ECA309B1A6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FCE56BB-EEA0-453E-96DE-FFF6307F1FDA}"/>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4" name="Footer Placeholder 3">
            <a:extLst>
              <a:ext uri="{FF2B5EF4-FFF2-40B4-BE49-F238E27FC236}">
                <a16:creationId xmlns:a16="http://schemas.microsoft.com/office/drawing/2014/main" id="{6B67B975-E6A3-47F9-9062-D55D4500BC8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F8DF4BF-7174-4C42-9773-5F1584B1ECB6}"/>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3225765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83AD4F-A50C-4906-AB2D-4976D0237149}"/>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3" name="Footer Placeholder 2">
            <a:extLst>
              <a:ext uri="{FF2B5EF4-FFF2-40B4-BE49-F238E27FC236}">
                <a16:creationId xmlns:a16="http://schemas.microsoft.com/office/drawing/2014/main" id="{9D5A2F84-904E-4754-ACA3-3524F325F06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2F143CC-C1D0-4ABE-9B93-E9AD578195CE}"/>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4261255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BD61-53F6-4270-BF4A-B7A9A1CD5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ABF67DD-4D33-458F-97AA-4B9E242B0C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65C019D-96DB-49FA-A0BD-541A9F3B7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8AF4AE-825B-482C-87A1-D284E887BE00}"/>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6" name="Footer Placeholder 5">
            <a:extLst>
              <a:ext uri="{FF2B5EF4-FFF2-40B4-BE49-F238E27FC236}">
                <a16:creationId xmlns:a16="http://schemas.microsoft.com/office/drawing/2014/main" id="{8E1EC1E4-87F4-40FA-96A7-6D44DCC8791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C88F621-1E39-47F2-B8DB-F3730060538D}"/>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392908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4CF7-5181-4728-B383-71391B768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A0728-BDCD-4FB0-B84D-B18219CDC2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B36AE-B005-4C6E-B0B7-517FB6688628}"/>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79565BE0-D4E6-4BAA-8FEA-A91A69A99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17F38-F496-4826-8A73-D1DF95B2BC33}"/>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957706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37E6-F6F3-44EF-8DDC-FF4C8FDA7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CDEB84-FE45-4F0B-9959-BFBE7FCC44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665EB1B-86F5-4EE7-B110-E95EAE13BF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35100D-3EFF-434C-8A16-0E14C88913AE}"/>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6" name="Footer Placeholder 5">
            <a:extLst>
              <a:ext uri="{FF2B5EF4-FFF2-40B4-BE49-F238E27FC236}">
                <a16:creationId xmlns:a16="http://schemas.microsoft.com/office/drawing/2014/main" id="{C55CE1D5-9114-4085-8E2E-6AD41E3CB6F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E090F10-42E2-4E35-B960-36BAA0D9B8D2}"/>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336865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27BF-9013-4812-9379-54C0E68D0C2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BE5CDF3-4A0F-44CA-BBEE-130C038339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7451C9-E60A-4F4A-94A8-E75294C43FF1}"/>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A4E48E77-5414-4341-8119-3733053900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F3373A-C37E-47D9-B623-FC6170EA646C}"/>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1163784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A44017-330C-42B8-B23A-0BB3321511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DFB5A38-4D3E-4790-B2C3-EC3E51B919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FC59A13-721E-4115-A4A5-3D2D9C86411C}"/>
              </a:ext>
            </a:extLst>
          </p:cNvPr>
          <p:cNvSpPr>
            <a:spLocks noGrp="1"/>
          </p:cNvSpPr>
          <p:nvPr>
            <p:ph type="dt" sz="half" idx="10"/>
          </p:nvPr>
        </p:nvSpPr>
        <p:spPr/>
        <p:txBody>
          <a:body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EB832F06-BE8E-408F-B5AB-6649C8BC5B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76447EC-A7BB-4229-8D86-876F28243E57}"/>
              </a:ext>
            </a:extLst>
          </p:cNvPr>
          <p:cNvSpPr>
            <a:spLocks noGrp="1"/>
          </p:cNvSpPr>
          <p:nvPr>
            <p:ph type="sldNum" sz="quarter" idx="12"/>
          </p:nvPr>
        </p:nvSpPr>
        <p:spPr/>
        <p:txBody>
          <a:bodyPr/>
          <a:lstStyle/>
          <a:p>
            <a:fld id="{CFC1B0A7-5177-4CF6-84E8-EB276606663B}" type="slidenum">
              <a:rPr lang="en-CA" smtClean="0"/>
              <a:t>‹#›</a:t>
            </a:fld>
            <a:endParaRPr lang="en-CA"/>
          </a:p>
        </p:txBody>
      </p:sp>
    </p:spTree>
    <p:extLst>
      <p:ext uri="{BB962C8B-B14F-4D97-AF65-F5344CB8AC3E}">
        <p14:creationId xmlns:p14="http://schemas.microsoft.com/office/powerpoint/2010/main" val="5660842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9725-42A4-4DF4-93B2-85D78ADF0E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521284-AF64-480B-B6E6-DB727C679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BEB77F-861B-4C29-9F00-75497D59CB2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4CE5F10E-C58F-492E-A300-56ABFECE1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E2171-33EB-4A81-8D48-A0F03BD4DA40}"/>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2196094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4CF7-5181-4728-B383-71391B768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A0728-BDCD-4FB0-B84D-B18219CDC2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B36AE-B005-4C6E-B0B7-517FB6688628}"/>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79565BE0-D4E6-4BAA-8FEA-A91A69A99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17F38-F496-4826-8A73-D1DF95B2BC33}"/>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31755597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B43E1-E3E8-46A4-9EC0-C3C2D4A83D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B925F6-E9C3-4501-91B8-002681424A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8FBA5A-5066-4F21-BBEE-6B6DD62B931B}"/>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7791252A-5CB4-4298-A4EB-316C8EDE2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7FEAC-A967-40CB-94DA-B51CB4A58F1F}"/>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2176794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99B2-087B-400B-99F9-10AA3C26B4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7DADCD-D339-4950-90FF-40C787F44B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DC1217-2242-46EF-B6CE-133AD13BB3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079DAA-6D31-4E8A-9F24-2773D44C76AA}"/>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540729E9-1EFC-4CE5-B93A-04C7FE2A6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DCF19-CC3D-4899-88F7-1180CA8A2BB5}"/>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6360627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E4B8-6838-4443-9799-325827A497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052ED1-6879-45E7-ADD2-57D091FCC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5437D1-44E6-44E8-A7B5-E9323FB11E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C7FE7A-A04A-44F5-A43F-AB56224ED7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4B9B71-D47B-4E06-B595-E492ADC45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717EAF-D6AF-4FF3-94AD-1D81C6A00D57}"/>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8" name="Footer Placeholder 7">
            <a:extLst>
              <a:ext uri="{FF2B5EF4-FFF2-40B4-BE49-F238E27FC236}">
                <a16:creationId xmlns:a16="http://schemas.microsoft.com/office/drawing/2014/main" id="{4FB44AB3-CD21-4884-8F3D-C23CD264D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271E48-C611-4EED-93B1-AC3FA9397494}"/>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2261090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DBD6-F3C2-4B58-9798-BF338AE50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7846FF-FD6D-4175-97CD-466E17AE224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4" name="Footer Placeholder 3">
            <a:extLst>
              <a:ext uri="{FF2B5EF4-FFF2-40B4-BE49-F238E27FC236}">
                <a16:creationId xmlns:a16="http://schemas.microsoft.com/office/drawing/2014/main" id="{34059D0E-D4E8-4D0A-87EC-7D596CA4E2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C2A6B-41AB-4281-9C40-952F67C365E7}"/>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492839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109A84-B173-4995-93BB-ED7AD81865CE}"/>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3" name="Footer Placeholder 2">
            <a:extLst>
              <a:ext uri="{FF2B5EF4-FFF2-40B4-BE49-F238E27FC236}">
                <a16:creationId xmlns:a16="http://schemas.microsoft.com/office/drawing/2014/main" id="{D5B935FA-B23A-4C59-9AD9-594124A6D0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6ADD38-1145-4854-8D3A-1A139B46AB6A}"/>
              </a:ext>
            </a:extLst>
          </p:cNvPr>
          <p:cNvSpPr>
            <a:spLocks noGrp="1"/>
          </p:cNvSpPr>
          <p:nvPr>
            <p:ph type="sldNum" sz="quarter" idx="12"/>
          </p:nvPr>
        </p:nvSpPr>
        <p:spPr/>
        <p:txBody>
          <a:bodyPr/>
          <a:lstStyle/>
          <a:p>
            <a:fld id="{8DB5A92D-5E25-4D2B-9CB6-7CE8D21F1267}" type="slidenum">
              <a:rPr lang="en-US" smtClean="0"/>
              <a:t>‹#›</a:t>
            </a:fld>
            <a:endParaRPr lang="en-US"/>
          </a:p>
        </p:txBody>
      </p:sp>
      <p:sp>
        <p:nvSpPr>
          <p:cNvPr id="6" name="Picture Placeholder 5">
            <a:extLst>
              <a:ext uri="{FF2B5EF4-FFF2-40B4-BE49-F238E27FC236}">
                <a16:creationId xmlns:a16="http://schemas.microsoft.com/office/drawing/2014/main" id="{3F451EF4-46BF-417D-9842-340CE3ECB07E}"/>
              </a:ext>
            </a:extLst>
          </p:cNvPr>
          <p:cNvSpPr>
            <a:spLocks noGrp="1"/>
          </p:cNvSpPr>
          <p:nvPr>
            <p:ph type="pic" sz="quarter" idx="13"/>
          </p:nvPr>
        </p:nvSpPr>
        <p:spPr>
          <a:xfrm>
            <a:off x="402597" y="0"/>
            <a:ext cx="4572000" cy="6858000"/>
          </a:xfrm>
        </p:spPr>
        <p:txBody>
          <a:bodyPr/>
          <a:lstStyle/>
          <a:p>
            <a:endParaRPr lang="en-US"/>
          </a:p>
        </p:txBody>
      </p:sp>
    </p:spTree>
    <p:extLst>
      <p:ext uri="{BB962C8B-B14F-4D97-AF65-F5344CB8AC3E}">
        <p14:creationId xmlns:p14="http://schemas.microsoft.com/office/powerpoint/2010/main" val="212910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B43E1-E3E8-46A4-9EC0-C3C2D4A83D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B925F6-E9C3-4501-91B8-002681424A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8FBA5A-5066-4F21-BBEE-6B6DD62B931B}"/>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7791252A-5CB4-4298-A4EB-316C8EDE2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7FEAC-A967-40CB-94DA-B51CB4A58F1F}"/>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7541220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5289-187B-49C6-9A3C-4962A2F87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F1D069-BFD7-4782-A3F9-C428DC076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5D8FA6-D756-4B05-B1F3-86101CEBE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73C073-B622-49E0-9FBB-73F666B7085E}"/>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ED0F71B2-F3D0-4310-9775-14DCEAD4E6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8CBC0-0DDF-405F-BF27-46F04E7F11F7}"/>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9073557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27F5-E856-4F55-80C9-AA0363DD1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5E1CBB-23A9-4884-BDB8-5D5D705B8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65552C-5D71-453C-AEF5-89CBE3E59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CAE3B3-44C9-47B2-97E8-712CD18D4AC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D9FB74FD-AFB5-4F0E-9105-A7032E55A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DB6BA-ED27-4304-A71E-4E8E910EF439}"/>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3782263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22A4-EFD1-4182-AF43-A03F64C7E0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D56F15-2A92-4007-B606-47EF0E356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D7788-880F-41DB-8634-FBC743A2FFC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80CE0B5B-0289-43F9-B8CC-245364BFF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7728F-68AC-4394-812B-56D80827F961}"/>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542117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3D2215-E53D-4A48-8B78-E47CEB039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505480-E6CE-4457-8BC1-C95899EFEE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47577-AB3D-40FB-9769-DFCE5FAF2DEC}"/>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D8433949-6CC7-4DBD-918F-44FD71818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60A74-D7AE-44BD-ACF4-0FFDED455044}"/>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50823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99B2-087B-400B-99F9-10AA3C26B4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7DADCD-D339-4950-90FF-40C787F44B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DC1217-2242-46EF-B6CE-133AD13BB3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079DAA-6D31-4E8A-9F24-2773D44C76AA}"/>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540729E9-1EFC-4CE5-B93A-04C7FE2A6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DCF19-CC3D-4899-88F7-1180CA8A2BB5}"/>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2270635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E4B8-6838-4443-9799-325827A497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052ED1-6879-45E7-ADD2-57D091FCC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5437D1-44E6-44E8-A7B5-E9323FB11E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C7FE7A-A04A-44F5-A43F-AB56224ED7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4B9B71-D47B-4E06-B595-E492ADC45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717EAF-D6AF-4FF3-94AD-1D81C6A00D57}"/>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8" name="Footer Placeholder 7">
            <a:extLst>
              <a:ext uri="{FF2B5EF4-FFF2-40B4-BE49-F238E27FC236}">
                <a16:creationId xmlns:a16="http://schemas.microsoft.com/office/drawing/2014/main" id="{4FB44AB3-CD21-4884-8F3D-C23CD264D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271E48-C611-4EED-93B1-AC3FA9397494}"/>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94045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DBD6-F3C2-4B58-9798-BF338AE50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7846FF-FD6D-4175-97CD-466E17AE224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4" name="Footer Placeholder 3">
            <a:extLst>
              <a:ext uri="{FF2B5EF4-FFF2-40B4-BE49-F238E27FC236}">
                <a16:creationId xmlns:a16="http://schemas.microsoft.com/office/drawing/2014/main" id="{34059D0E-D4E8-4D0A-87EC-7D596CA4E2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C2A6B-41AB-4281-9C40-952F67C365E7}"/>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2782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109A84-B173-4995-93BB-ED7AD81865CE}"/>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3" name="Footer Placeholder 2">
            <a:extLst>
              <a:ext uri="{FF2B5EF4-FFF2-40B4-BE49-F238E27FC236}">
                <a16:creationId xmlns:a16="http://schemas.microsoft.com/office/drawing/2014/main" id="{D5B935FA-B23A-4C59-9AD9-594124A6D0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6ADD38-1145-4854-8D3A-1A139B46AB6A}"/>
              </a:ext>
            </a:extLst>
          </p:cNvPr>
          <p:cNvSpPr>
            <a:spLocks noGrp="1"/>
          </p:cNvSpPr>
          <p:nvPr>
            <p:ph type="sldNum" sz="quarter" idx="12"/>
          </p:nvPr>
        </p:nvSpPr>
        <p:spPr/>
        <p:txBody>
          <a:bodyPr/>
          <a:lstStyle/>
          <a:p>
            <a:fld id="{8DB5A92D-5E25-4D2B-9CB6-7CE8D21F1267}" type="slidenum">
              <a:rPr lang="en-US" smtClean="0"/>
              <a:t>‹#›</a:t>
            </a:fld>
            <a:endParaRPr lang="en-US"/>
          </a:p>
        </p:txBody>
      </p:sp>
      <p:sp>
        <p:nvSpPr>
          <p:cNvPr id="6" name="Picture Placeholder 5">
            <a:extLst>
              <a:ext uri="{FF2B5EF4-FFF2-40B4-BE49-F238E27FC236}">
                <a16:creationId xmlns:a16="http://schemas.microsoft.com/office/drawing/2014/main" id="{3F451EF4-46BF-417D-9842-340CE3ECB07E}"/>
              </a:ext>
            </a:extLst>
          </p:cNvPr>
          <p:cNvSpPr>
            <a:spLocks noGrp="1"/>
          </p:cNvSpPr>
          <p:nvPr>
            <p:ph type="pic" sz="quarter" idx="13"/>
          </p:nvPr>
        </p:nvSpPr>
        <p:spPr>
          <a:xfrm>
            <a:off x="402597" y="0"/>
            <a:ext cx="4572000" cy="6858000"/>
          </a:xfrm>
        </p:spPr>
        <p:txBody>
          <a:bodyPr/>
          <a:lstStyle/>
          <a:p>
            <a:endParaRPr lang="en-US"/>
          </a:p>
        </p:txBody>
      </p:sp>
    </p:spTree>
    <p:extLst>
      <p:ext uri="{BB962C8B-B14F-4D97-AF65-F5344CB8AC3E}">
        <p14:creationId xmlns:p14="http://schemas.microsoft.com/office/powerpoint/2010/main" val="262399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5289-187B-49C6-9A3C-4962A2F87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F1D069-BFD7-4782-A3F9-C428DC076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5D8FA6-D756-4B05-B1F3-86101CEBE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73C073-B622-49E0-9FBB-73F666B7085E}"/>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ED0F71B2-F3D0-4310-9775-14DCEAD4E6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8CBC0-0DDF-405F-BF27-46F04E7F11F7}"/>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31359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27F5-E856-4F55-80C9-AA0363DD1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5E1CBB-23A9-4884-BDB8-5D5D705B8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65552C-5D71-453C-AEF5-89CBE3E59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CAE3B3-44C9-47B2-97E8-712CD18D4AC2}"/>
              </a:ext>
            </a:extLst>
          </p:cNvPr>
          <p:cNvSpPr>
            <a:spLocks noGrp="1"/>
          </p:cNvSpPr>
          <p:nvPr>
            <p:ph type="dt" sz="half" idx="10"/>
          </p:nvPr>
        </p:nvSpPr>
        <p:spPr/>
        <p:txBody>
          <a:bodyPr/>
          <a:lstStyle/>
          <a:p>
            <a:fld id="{10BA474A-5749-47E6-BAA4-AF68A786D035}" type="datetimeFigureOut">
              <a:rPr lang="en-US" smtClean="0"/>
              <a:t>4/1/2025</a:t>
            </a:fld>
            <a:endParaRPr lang="en-US"/>
          </a:p>
        </p:txBody>
      </p:sp>
      <p:sp>
        <p:nvSpPr>
          <p:cNvPr id="6" name="Footer Placeholder 5">
            <a:extLst>
              <a:ext uri="{FF2B5EF4-FFF2-40B4-BE49-F238E27FC236}">
                <a16:creationId xmlns:a16="http://schemas.microsoft.com/office/drawing/2014/main" id="{D9FB74FD-AFB5-4F0E-9105-A7032E55A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DB6BA-ED27-4304-A71E-4E8E910EF439}"/>
              </a:ext>
            </a:extLst>
          </p:cNvPr>
          <p:cNvSpPr>
            <a:spLocks noGrp="1"/>
          </p:cNvSpPr>
          <p:nvPr>
            <p:ph type="sldNum" sz="quarter" idx="12"/>
          </p:nvPr>
        </p:nvSpPr>
        <p:spPr/>
        <p:txBody>
          <a:bodyPr/>
          <a:lstStyle/>
          <a:p>
            <a:fld id="{8DB5A92D-5E25-4D2B-9CB6-7CE8D21F1267}" type="slidenum">
              <a:rPr lang="en-US" smtClean="0"/>
              <a:t>‹#›</a:t>
            </a:fld>
            <a:endParaRPr lang="en-US"/>
          </a:p>
        </p:txBody>
      </p:sp>
    </p:spTree>
    <p:extLst>
      <p:ext uri="{BB962C8B-B14F-4D97-AF65-F5344CB8AC3E}">
        <p14:creationId xmlns:p14="http://schemas.microsoft.com/office/powerpoint/2010/main" val="168270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CAA574-56F7-4D7F-974D-31A08C610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245265-0424-4FCE-8B24-D40D59583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9334C-FDF0-4E00-8A1C-14C194DC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A634B574-3B1C-467E-B98E-4A0B30FD4F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E793B9-7AC2-4430-B32E-E042126FB2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5A92D-5E25-4D2B-9CB6-7CE8D21F1267}" type="slidenum">
              <a:rPr lang="en-US" smtClean="0"/>
              <a:t>‹#›</a:t>
            </a:fld>
            <a:endParaRPr lang="en-US"/>
          </a:p>
        </p:txBody>
      </p:sp>
    </p:spTree>
    <p:extLst>
      <p:ext uri="{BB962C8B-B14F-4D97-AF65-F5344CB8AC3E}">
        <p14:creationId xmlns:p14="http://schemas.microsoft.com/office/powerpoint/2010/main" val="112167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94E6AF-0DC7-4B74-B8F6-9C84D9DCD5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39CD6F8-4A0F-448A-A210-A1DC9DEAB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69F06A1-D823-4E49-A818-CFB230990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66C24-8857-41B8-8784-E042D27B5F40}" type="datetimeFigureOut">
              <a:rPr lang="en-CA" smtClean="0"/>
              <a:t>2025-04-01</a:t>
            </a:fld>
            <a:endParaRPr lang="en-CA"/>
          </a:p>
        </p:txBody>
      </p:sp>
      <p:sp>
        <p:nvSpPr>
          <p:cNvPr id="5" name="Footer Placeholder 4">
            <a:extLst>
              <a:ext uri="{FF2B5EF4-FFF2-40B4-BE49-F238E27FC236}">
                <a16:creationId xmlns:a16="http://schemas.microsoft.com/office/drawing/2014/main" id="{AF8571DB-B9D3-436E-B37F-5298CE855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8B4904A-1052-42F2-9F70-9C8B9B0B3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1B0A7-5177-4CF6-84E8-EB276606663B}" type="slidenum">
              <a:rPr lang="en-CA" smtClean="0"/>
              <a:t>‹#›</a:t>
            </a:fld>
            <a:endParaRPr lang="en-CA"/>
          </a:p>
        </p:txBody>
      </p:sp>
    </p:spTree>
    <p:extLst>
      <p:ext uri="{BB962C8B-B14F-4D97-AF65-F5344CB8AC3E}">
        <p14:creationId xmlns:p14="http://schemas.microsoft.com/office/powerpoint/2010/main" val="147737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CAA574-56F7-4D7F-974D-31A08C610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245265-0424-4FCE-8B24-D40D59583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9334C-FDF0-4E00-8A1C-14C194DC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A474A-5749-47E6-BAA4-AF68A786D035}" type="datetimeFigureOut">
              <a:rPr lang="en-US" smtClean="0"/>
              <a:t>4/1/2025</a:t>
            </a:fld>
            <a:endParaRPr lang="en-US"/>
          </a:p>
        </p:txBody>
      </p:sp>
      <p:sp>
        <p:nvSpPr>
          <p:cNvPr id="5" name="Footer Placeholder 4">
            <a:extLst>
              <a:ext uri="{FF2B5EF4-FFF2-40B4-BE49-F238E27FC236}">
                <a16:creationId xmlns:a16="http://schemas.microsoft.com/office/drawing/2014/main" id="{A634B574-3B1C-467E-B98E-4A0B30FD4F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E793B9-7AC2-4430-B32E-E042126FB2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5A92D-5E25-4D2B-9CB6-7CE8D21F1267}" type="slidenum">
              <a:rPr lang="en-US" smtClean="0"/>
              <a:t>‹#›</a:t>
            </a:fld>
            <a:endParaRPr lang="en-US"/>
          </a:p>
        </p:txBody>
      </p:sp>
    </p:spTree>
    <p:extLst>
      <p:ext uri="{BB962C8B-B14F-4D97-AF65-F5344CB8AC3E}">
        <p14:creationId xmlns:p14="http://schemas.microsoft.com/office/powerpoint/2010/main" val="30457494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hyperlink" Target="https://re-worship.blogspot.com/2013/03/call-to-worship-john-21-15-19.html" TargetMode="External"/><Relationship Id="rId2" Type="http://schemas.openxmlformats.org/officeDocument/2006/relationships/hyperlink" Target="https://liturgyoutside.net/themes/biblelitanies/" TargetMode="Externa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hyperlink" Target="http://www.gbod.org/" TargetMode="Externa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hyperlink" Target="https://www.biblegateway.com/passage/?search=John%2021%3A%201-19%20&amp;version=NRSVUE#fen-NRSVUE-26890a" TargetMode="Externa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2" Type="http://schemas.openxmlformats.org/officeDocument/2006/relationships/hyperlink" Target="https://www.ucc.org/worship-way/justice_worker-justice_labor-sunday_worship-resources/#liturgy" TargetMode="Externa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37974" y="1633549"/>
            <a:ext cx="683172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May 4</a:t>
            </a:r>
            <a:r>
              <a:rPr kumimoji="0" lang="en-US" sz="4000" b="0" i="0" u="none" strike="noStrike" kern="1200" cap="none" spc="0" normalizeH="0" baseline="30000" noProof="0" dirty="0">
                <a:ln>
                  <a:noFill/>
                </a:ln>
                <a:solidFill>
                  <a:prstClr val="white"/>
                </a:solidFill>
                <a:effectLst/>
                <a:uLnTx/>
                <a:uFillTx/>
                <a:latin typeface="Calibri" panose="020F0502020204030204"/>
                <a:ea typeface="+mn-ea"/>
                <a:cs typeface="+mn-cs"/>
              </a:rPr>
              <a:t>th</a:t>
            </a: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 2025</a:t>
            </a:r>
            <a:endParaRPr kumimoji="0" lang="en-CA"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prstClr val="white"/>
                </a:solidFill>
                <a:latin typeface="Calibri" panose="020F0502020204030204"/>
              </a:rPr>
              <a:t>Third Sunday of Easter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prstClr val="white"/>
              </a:solidFill>
              <a:latin typeface="Calibri" panose="020F0502020204030204"/>
            </a:endParaRPr>
          </a:p>
          <a:p>
            <a:pPr lvl="0" algn="ctr">
              <a:defRPr/>
            </a:pPr>
            <a:r>
              <a:rPr lang="en-CA" sz="4000" b="1" dirty="0">
                <a:solidFill>
                  <a:schemeClr val="bg1"/>
                </a:solidFill>
              </a:rPr>
              <a:t>Sunday of </a:t>
            </a:r>
          </a:p>
          <a:p>
            <a:pPr lvl="0" algn="ctr">
              <a:defRPr/>
            </a:pPr>
            <a:r>
              <a:rPr lang="en-CA" sz="4000" b="1" dirty="0">
                <a:solidFill>
                  <a:schemeClr val="bg1"/>
                </a:solidFill>
              </a:rPr>
              <a:t>WOW Regional Meeting</a:t>
            </a:r>
            <a:endParaRPr kumimoji="0" lang="en-US" sz="4000" b="0" i="0" u="none" strike="noStrike" kern="1200" cap="none" spc="0" normalizeH="0" baseline="0" noProof="0" dirty="0">
              <a:ln>
                <a:noFill/>
              </a:ln>
              <a:solidFill>
                <a:schemeClr val="bg1"/>
              </a:solidFill>
              <a:effectLst/>
              <a:uLnTx/>
              <a:uFillTx/>
              <a:latin typeface="Calibri" panose="020F0502020204030204"/>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grpSp>
        <p:nvGrpSpPr>
          <p:cNvPr id="6" name="Group 5">
            <a:extLst>
              <a:ext uri="{FF2B5EF4-FFF2-40B4-BE49-F238E27FC236}">
                <a16:creationId xmlns:a16="http://schemas.microsoft.com/office/drawing/2014/main" id="{3EB56BE6-486C-4784-AFF6-97B8338ABB27}"/>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6D38A965-5410-44EC-82F2-50DC037E9D6E}"/>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4C38AA3-D195-4EA5-ACCF-00A4119F9BD3}"/>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7" name="Picture 6">
            <a:extLst>
              <a:ext uri="{FF2B5EF4-FFF2-40B4-BE49-F238E27FC236}">
                <a16:creationId xmlns:a16="http://schemas.microsoft.com/office/drawing/2014/main" id="{DB66F946-95AB-40C5-8F3B-A6D29E8DB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50470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26004"/>
            <a:ext cx="11525269" cy="3831996"/>
          </a:xfrm>
        </p:spPr>
        <p:txBody>
          <a:bodyPr>
            <a:normAutofit/>
          </a:bodyPr>
          <a:lstStyle/>
          <a:p>
            <a:pPr marL="0" indent="0">
              <a:buNone/>
            </a:pPr>
            <a:r>
              <a:rPr lang="en-CA" sz="4000" dirty="0">
                <a:solidFill>
                  <a:schemeClr val="bg1"/>
                </a:solidFill>
              </a:rPr>
              <a:t>One:	</a:t>
            </a:r>
            <a:r>
              <a:rPr lang="en-US" sz="4000" dirty="0">
                <a:solidFill>
                  <a:schemeClr val="bg1"/>
                </a:solidFill>
              </a:rPr>
              <a:t>Welcome to worship this day, in </a:t>
            </a:r>
            <a:r>
              <a:rPr lang="en-US" sz="4000" i="1" dirty="0">
                <a:solidFill>
                  <a:srgbClr val="92D050"/>
                </a:solidFill>
              </a:rPr>
              <a:t>the</a:t>
            </a:r>
            <a:r>
              <a:rPr lang="en-US" sz="4000" dirty="0">
                <a:solidFill>
                  <a:srgbClr val="92D050"/>
                </a:solidFill>
              </a:rPr>
              <a:t> </a:t>
            </a:r>
            <a:r>
              <a:rPr lang="en-US" sz="4000" i="1" dirty="0">
                <a:solidFill>
                  <a:srgbClr val="92D050"/>
                </a:solidFill>
              </a:rPr>
              <a:t>name of 		municipality</a:t>
            </a:r>
            <a:r>
              <a:rPr lang="en-US" sz="4000" dirty="0">
                <a:solidFill>
                  <a:schemeClr val="bg1"/>
                </a:solidFill>
              </a:rPr>
              <a:t>, here in Ontario, Canada. </a:t>
            </a:r>
            <a:endParaRPr lang="en-CA" sz="4000" dirty="0">
              <a:solidFill>
                <a:schemeClr val="bg1"/>
              </a:solidFill>
            </a:endParaRPr>
          </a:p>
          <a:p>
            <a:pPr marL="0" indent="0">
              <a:buNone/>
            </a:pPr>
            <a:r>
              <a:rPr lang="en-US" sz="4000" dirty="0">
                <a:solidFill>
                  <a:schemeClr val="bg1"/>
                </a:solidFill>
              </a:rPr>
              <a:t>		Those place-names reverberate in our hearts. </a:t>
            </a:r>
            <a:endParaRPr lang="en-CA" sz="4000" dirty="0">
              <a:solidFill>
                <a:schemeClr val="bg1"/>
              </a:solidFill>
            </a:endParaRPr>
          </a:p>
          <a:p>
            <a:pPr marL="0" indent="0">
              <a:buNone/>
            </a:pPr>
            <a:r>
              <a:rPr lang="en-CA" sz="4000" b="1" dirty="0">
                <a:solidFill>
                  <a:srgbClr val="FFFF00"/>
                </a:solidFill>
              </a:rPr>
              <a:t>All:</a:t>
            </a:r>
            <a:r>
              <a:rPr lang="en-CA" sz="4000" b="1" dirty="0">
                <a:solidFill>
                  <a:schemeClr val="bg1"/>
                </a:solidFill>
              </a:rPr>
              <a:t>		</a:t>
            </a:r>
            <a:r>
              <a:rPr lang="en-US" sz="4000" b="1" i="1" dirty="0">
                <a:solidFill>
                  <a:srgbClr val="FFFF00"/>
                </a:solidFill>
              </a:rPr>
              <a:t>Ontario</a:t>
            </a:r>
            <a:r>
              <a:rPr lang="en-US" sz="4000" b="1" dirty="0">
                <a:solidFill>
                  <a:srgbClr val="FFFF00"/>
                </a:solidFill>
              </a:rPr>
              <a:t> evolved from the Iroquois word for 		‘sparkling waters’, suitable for this province 		of 250,000 freshwater lakes.</a:t>
            </a:r>
            <a:endParaRPr lang="en-CA" sz="4000" dirty="0">
              <a:solidFill>
                <a:srgbClr val="FFFF00"/>
              </a:solidFill>
            </a:endParaRPr>
          </a:p>
          <a:p>
            <a:pPr marL="0" indent="0">
              <a:buNone/>
            </a:pPr>
            <a:endParaRPr lang="en-CA" sz="4000" b="1" dirty="0">
              <a:solidFill>
                <a:schemeClr val="bg1"/>
              </a:solidFill>
            </a:endParaRPr>
          </a:p>
        </p:txBody>
      </p:sp>
      <p:sp>
        <p:nvSpPr>
          <p:cNvPr id="3" name="TextBox 2">
            <a:extLst>
              <a:ext uri="{FF2B5EF4-FFF2-40B4-BE49-F238E27FC236}">
                <a16:creationId xmlns:a16="http://schemas.microsoft.com/office/drawing/2014/main" id="{A5097161-67ED-430C-AF60-9F737468DD1C}"/>
              </a:ext>
            </a:extLst>
          </p:cNvPr>
          <p:cNvSpPr txBox="1"/>
          <p:nvPr/>
        </p:nvSpPr>
        <p:spPr>
          <a:xfrm>
            <a:off x="396765" y="487680"/>
            <a:ext cx="6747747" cy="1323439"/>
          </a:xfrm>
          <a:prstGeom prst="rect">
            <a:avLst/>
          </a:prstGeom>
          <a:noFill/>
        </p:spPr>
        <p:txBody>
          <a:bodyPr wrap="square" rtlCol="0">
            <a:spAutoFit/>
          </a:bodyPr>
          <a:lstStyle/>
          <a:p>
            <a:r>
              <a:rPr lang="en-CA" sz="4000" dirty="0">
                <a:solidFill>
                  <a:schemeClr val="bg1"/>
                </a:solidFill>
              </a:rPr>
              <a:t>Territorial Acknowledgement (responsive):</a:t>
            </a:r>
          </a:p>
        </p:txBody>
      </p:sp>
    </p:spTree>
    <p:extLst>
      <p:ext uri="{BB962C8B-B14F-4D97-AF65-F5344CB8AC3E}">
        <p14:creationId xmlns:p14="http://schemas.microsoft.com/office/powerpoint/2010/main" val="334540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2952206"/>
            <a:ext cx="11525269" cy="3905794"/>
          </a:xfrm>
        </p:spPr>
        <p:txBody>
          <a:bodyPr>
            <a:noAutofit/>
          </a:bodyPr>
          <a:lstStyle/>
          <a:p>
            <a:pPr marL="0" indent="0">
              <a:buNone/>
            </a:pPr>
            <a:r>
              <a:rPr lang="en-CA" sz="4000" dirty="0">
                <a:solidFill>
                  <a:schemeClr val="bg1"/>
                </a:solidFill>
              </a:rPr>
              <a:t>One:	</a:t>
            </a:r>
            <a:r>
              <a:rPr lang="en-US" sz="4000" i="1" dirty="0">
                <a:solidFill>
                  <a:schemeClr val="bg1"/>
                </a:solidFill>
              </a:rPr>
              <a:t>Canada </a:t>
            </a:r>
            <a:r>
              <a:rPr lang="en-US" sz="4000" dirty="0">
                <a:solidFill>
                  <a:schemeClr val="bg1"/>
                </a:solidFill>
              </a:rPr>
              <a:t>is a </a:t>
            </a:r>
            <a:r>
              <a:rPr lang="en-US" sz="4000" dirty="0" err="1">
                <a:solidFill>
                  <a:schemeClr val="bg1"/>
                </a:solidFill>
              </a:rPr>
              <a:t>Wendat</a:t>
            </a:r>
            <a:r>
              <a:rPr lang="en-US" sz="4000" dirty="0">
                <a:solidFill>
                  <a:schemeClr val="bg1"/>
                </a:solidFill>
              </a:rPr>
              <a:t>-Iroquoian word 				meaning ‘village’ or ‘settlement,’ a place 			where people gathered in community.</a:t>
            </a:r>
            <a:endParaRPr lang="en-CA" sz="4000" dirty="0">
              <a:solidFill>
                <a:schemeClr val="bg1"/>
              </a:solidFill>
            </a:endParaRPr>
          </a:p>
        </p:txBody>
      </p:sp>
    </p:spTree>
    <p:extLst>
      <p:ext uri="{BB962C8B-B14F-4D97-AF65-F5344CB8AC3E}">
        <p14:creationId xmlns:p14="http://schemas.microsoft.com/office/powerpoint/2010/main" val="231157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126377"/>
            <a:ext cx="11525269" cy="3731623"/>
          </a:xfrm>
        </p:spPr>
        <p:txBody>
          <a:bodyPr>
            <a:noAutofit/>
          </a:bodyPr>
          <a:lstStyle/>
          <a:p>
            <a:pPr marL="0" indent="0">
              <a:buNone/>
            </a:pPr>
            <a:r>
              <a:rPr lang="en-CA" sz="4000" b="1" dirty="0">
                <a:solidFill>
                  <a:srgbClr val="FFFF00"/>
                </a:solidFill>
              </a:rPr>
              <a:t>All:</a:t>
            </a:r>
            <a:r>
              <a:rPr lang="en-CA" sz="4000" b="1" dirty="0">
                <a:solidFill>
                  <a:schemeClr val="bg1"/>
                </a:solidFill>
              </a:rPr>
              <a:t>		</a:t>
            </a:r>
            <a:r>
              <a:rPr lang="en-US" sz="4000" b="1" dirty="0">
                <a:solidFill>
                  <a:srgbClr val="FFFF00"/>
                </a:solidFill>
              </a:rPr>
              <a:t>When we use these words, we acknowledge 		that long before settlers reached these 			lands, they were inhabited by various 				peoples who lived, worked and worshiped 			upon them.  </a:t>
            </a:r>
            <a:endParaRPr lang="en-CA" sz="4000" dirty="0">
              <a:solidFill>
                <a:srgbClr val="FFFF00"/>
              </a:solidFill>
            </a:endParaRPr>
          </a:p>
        </p:txBody>
      </p:sp>
    </p:spTree>
    <p:extLst>
      <p:ext uri="{BB962C8B-B14F-4D97-AF65-F5344CB8AC3E}">
        <p14:creationId xmlns:p14="http://schemas.microsoft.com/office/powerpoint/2010/main" val="56911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26004"/>
            <a:ext cx="11525269" cy="3831996"/>
          </a:xfrm>
        </p:spPr>
        <p:txBody>
          <a:bodyPr>
            <a:normAutofit/>
          </a:bodyPr>
          <a:lstStyle/>
          <a:p>
            <a:pPr marL="0" indent="0">
              <a:buNone/>
            </a:pPr>
            <a:r>
              <a:rPr lang="en-CA" sz="4000" dirty="0">
                <a:solidFill>
                  <a:schemeClr val="bg1"/>
                </a:solidFill>
              </a:rPr>
              <a:t>One:	</a:t>
            </a:r>
            <a:r>
              <a:rPr lang="en-US" sz="4000" dirty="0">
                <a:solidFill>
                  <a:schemeClr val="bg1"/>
                </a:solidFill>
              </a:rPr>
              <a:t>Land and community are sacred, Holy and 			inextricably linked.</a:t>
            </a:r>
            <a:r>
              <a:rPr lang="en-US" sz="4000" b="1" dirty="0">
                <a:solidFill>
                  <a:schemeClr val="bg1"/>
                </a:solidFill>
              </a:rPr>
              <a:t>  </a:t>
            </a:r>
            <a:endParaRPr lang="en-CA" sz="4000" dirty="0">
              <a:solidFill>
                <a:schemeClr val="bg1"/>
              </a:solidFill>
            </a:endParaRPr>
          </a:p>
          <a:p>
            <a:pPr marL="0" indent="0">
              <a:buNone/>
            </a:pPr>
            <a:r>
              <a:rPr lang="en-CA" sz="4000" b="1" dirty="0">
                <a:solidFill>
                  <a:srgbClr val="FFFF00"/>
                </a:solidFill>
              </a:rPr>
              <a:t>All:</a:t>
            </a:r>
            <a:r>
              <a:rPr lang="en-CA" sz="4000" b="1" dirty="0">
                <a:solidFill>
                  <a:schemeClr val="bg1"/>
                </a:solidFill>
              </a:rPr>
              <a:t>		</a:t>
            </a:r>
            <a:r>
              <a:rPr lang="en-US" sz="4000" b="1" dirty="0">
                <a:solidFill>
                  <a:srgbClr val="FFFF00"/>
                </a:solidFill>
              </a:rPr>
              <a:t>This community is thankful for the use of 			this land and promises to responsibly and 			respectfully care for it as treaty people, in 			the spirit of truth and reconciliation.</a:t>
            </a:r>
            <a:endParaRPr lang="en-CA" sz="4000" dirty="0">
              <a:solidFill>
                <a:srgbClr val="FFFF00"/>
              </a:solidFill>
            </a:endParaRPr>
          </a:p>
        </p:txBody>
      </p:sp>
    </p:spTree>
    <p:extLst>
      <p:ext uri="{BB962C8B-B14F-4D97-AF65-F5344CB8AC3E}">
        <p14:creationId xmlns:p14="http://schemas.microsoft.com/office/powerpoint/2010/main" val="82563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429000"/>
            <a:ext cx="11398469" cy="3429000"/>
          </a:xfrm>
        </p:spPr>
        <p:txBody>
          <a:bodyPr>
            <a:normAutofit lnSpcReduction="10000"/>
          </a:bodyPr>
          <a:lstStyle/>
          <a:p>
            <a:pPr marL="0" indent="0">
              <a:buNone/>
            </a:pPr>
            <a:endParaRPr lang="en-US" sz="4000" dirty="0">
              <a:solidFill>
                <a:srgbClr val="FFFF00"/>
              </a:solidFill>
            </a:endParaRPr>
          </a:p>
          <a:p>
            <a:pPr marL="0" indent="0">
              <a:buNone/>
            </a:pPr>
            <a:endParaRPr lang="en-US" sz="4000" dirty="0">
              <a:solidFill>
                <a:srgbClr val="FFFF00"/>
              </a:solidFill>
            </a:endParaRPr>
          </a:p>
          <a:p>
            <a:pPr marL="0" indent="0">
              <a:buNone/>
            </a:pPr>
            <a:endParaRPr lang="en-US" sz="4000" dirty="0">
              <a:solidFill>
                <a:srgbClr val="FFFF00"/>
              </a:solidFill>
            </a:endParaRPr>
          </a:p>
          <a:p>
            <a:pPr marL="0" indent="0" algn="r">
              <a:buNone/>
            </a:pP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―Based on John 21:15–19 adapted from: Katherine Hawker. Posted on </a:t>
            </a: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5</a:t>
            </a:r>
            <a:r>
              <a:rPr lang="en-CA" altLang="en-US"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a:p>
            <a:pPr marL="0" indent="0" algn="r">
              <a:buNone/>
            </a:pP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re-worship.blogspot.com/2013/03/call-to-worship-john-21-15-19</a:t>
            </a: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a:p>
            <a:pPr marL="0" indent="0" algn="r">
              <a:buNone/>
            </a:pPr>
            <a:r>
              <a:rPr lang="en-CA" alt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Used with permission.</a:t>
            </a:r>
            <a:endParaRPr lang="en-US" i="1" dirty="0">
              <a:solidFill>
                <a:schemeClr val="bg1"/>
              </a:solidFill>
            </a:endParaRPr>
          </a:p>
        </p:txBody>
      </p:sp>
      <p:sp>
        <p:nvSpPr>
          <p:cNvPr id="3" name="TextBox 2">
            <a:extLst>
              <a:ext uri="{FF2B5EF4-FFF2-40B4-BE49-F238E27FC236}">
                <a16:creationId xmlns:a16="http://schemas.microsoft.com/office/drawing/2014/main" id="{2F69404B-6668-4FC2-A5FC-D59144C10EDE}"/>
              </a:ext>
            </a:extLst>
          </p:cNvPr>
          <p:cNvSpPr txBox="1"/>
          <p:nvPr/>
        </p:nvSpPr>
        <p:spPr>
          <a:xfrm>
            <a:off x="396765" y="487680"/>
            <a:ext cx="6747747" cy="707886"/>
          </a:xfrm>
          <a:prstGeom prst="rect">
            <a:avLst/>
          </a:prstGeom>
          <a:noFill/>
        </p:spPr>
        <p:txBody>
          <a:bodyPr wrap="square" rtlCol="0">
            <a:spAutoFit/>
          </a:bodyPr>
          <a:lstStyle/>
          <a:p>
            <a:r>
              <a:rPr lang="en-US" sz="4000" dirty="0">
                <a:solidFill>
                  <a:schemeClr val="bg1"/>
                </a:solidFill>
              </a:rPr>
              <a:t>Call to Worship</a:t>
            </a:r>
          </a:p>
        </p:txBody>
      </p:sp>
    </p:spTree>
    <p:extLst>
      <p:ext uri="{BB962C8B-B14F-4D97-AF65-F5344CB8AC3E}">
        <p14:creationId xmlns:p14="http://schemas.microsoft.com/office/powerpoint/2010/main" val="2540695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2962655"/>
            <a:ext cx="11398469" cy="3608445"/>
          </a:xfrm>
        </p:spPr>
        <p:txBody>
          <a:bodyPr>
            <a:normAutofit/>
          </a:bodyPr>
          <a:lstStyle/>
          <a:p>
            <a:pPr marL="0" indent="0">
              <a:buNone/>
            </a:pPr>
            <a:r>
              <a:rPr lang="en-US" sz="4000" dirty="0">
                <a:solidFill>
                  <a:schemeClr val="bg1"/>
                </a:solidFill>
              </a:rPr>
              <a:t>One:	</a:t>
            </a:r>
            <a:r>
              <a:rPr lang="en-CA" dirty="0"/>
              <a:t> </a:t>
            </a:r>
            <a:r>
              <a:rPr lang="en-CA" sz="4000" dirty="0">
                <a:solidFill>
                  <a:schemeClr val="bg1"/>
                </a:solidFill>
              </a:rPr>
              <a:t>Children of God, do you love the God who 			hovered over the face of the deep and called 		the worlds into being?</a:t>
            </a:r>
          </a:p>
          <a:p>
            <a:pPr marL="0" indent="0">
              <a:buNone/>
            </a:pPr>
            <a:r>
              <a:rPr lang="en-CA" sz="4000" b="1" dirty="0">
                <a:solidFill>
                  <a:srgbClr val="FFFF00"/>
                </a:solidFill>
              </a:rPr>
              <a:t>All:		Yes, you know that we do.</a:t>
            </a:r>
            <a:endParaRPr lang="en-CA" sz="4000" dirty="0">
              <a:solidFill>
                <a:srgbClr val="FFFF00"/>
              </a:solidFill>
            </a:endParaRPr>
          </a:p>
          <a:p>
            <a:pPr marL="0" indent="0">
              <a:buNone/>
            </a:pPr>
            <a:r>
              <a:rPr lang="en-CA" sz="4000" dirty="0">
                <a:solidFill>
                  <a:schemeClr val="bg1"/>
                </a:solidFill>
              </a:rPr>
              <a:t>One:	Then feed God’s children.</a:t>
            </a:r>
          </a:p>
        </p:txBody>
      </p:sp>
    </p:spTree>
    <p:extLst>
      <p:ext uri="{BB962C8B-B14F-4D97-AF65-F5344CB8AC3E}">
        <p14:creationId xmlns:p14="http://schemas.microsoft.com/office/powerpoint/2010/main" val="2617920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2962655"/>
            <a:ext cx="11398469" cy="3608445"/>
          </a:xfrm>
        </p:spPr>
        <p:txBody>
          <a:bodyPr>
            <a:normAutofit/>
          </a:bodyPr>
          <a:lstStyle/>
          <a:p>
            <a:pPr marL="0" indent="0">
              <a:buNone/>
            </a:pPr>
            <a:r>
              <a:rPr lang="en-US" sz="4000" dirty="0">
                <a:solidFill>
                  <a:schemeClr val="bg1"/>
                </a:solidFill>
              </a:rPr>
              <a:t>One:	</a:t>
            </a:r>
            <a:r>
              <a:rPr lang="en-CA" sz="4000" dirty="0">
                <a:solidFill>
                  <a:schemeClr val="bg1"/>
                </a:solidFill>
              </a:rPr>
              <a:t>Children of God, do you love the God who 			was revealed in the life, death, and 					resurrection of Jesus the Christ?</a:t>
            </a:r>
          </a:p>
          <a:p>
            <a:pPr marL="0" indent="0">
              <a:buNone/>
            </a:pPr>
            <a:r>
              <a:rPr lang="en-CA" sz="4000" b="1" dirty="0">
                <a:solidFill>
                  <a:srgbClr val="FFFF00"/>
                </a:solidFill>
              </a:rPr>
              <a:t>All:		Yes, you know that we do.</a:t>
            </a:r>
            <a:endParaRPr lang="en-CA" sz="4000" dirty="0">
              <a:solidFill>
                <a:srgbClr val="FFFF00"/>
              </a:solidFill>
            </a:endParaRPr>
          </a:p>
          <a:p>
            <a:pPr marL="0" indent="0">
              <a:buNone/>
            </a:pPr>
            <a:r>
              <a:rPr lang="en-CA" sz="4000" dirty="0">
                <a:solidFill>
                  <a:schemeClr val="bg1"/>
                </a:solidFill>
              </a:rPr>
              <a:t>One:	Then take care of God’s children.</a:t>
            </a:r>
          </a:p>
        </p:txBody>
      </p:sp>
    </p:spTree>
    <p:extLst>
      <p:ext uri="{BB962C8B-B14F-4D97-AF65-F5344CB8AC3E}">
        <p14:creationId xmlns:p14="http://schemas.microsoft.com/office/powerpoint/2010/main" val="65031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2962655"/>
            <a:ext cx="11398469" cy="3608445"/>
          </a:xfrm>
        </p:spPr>
        <p:txBody>
          <a:bodyPr>
            <a:normAutofit/>
          </a:bodyPr>
          <a:lstStyle/>
          <a:p>
            <a:pPr marL="0" indent="0">
              <a:buNone/>
            </a:pPr>
            <a:r>
              <a:rPr lang="en-US" sz="4000" dirty="0">
                <a:solidFill>
                  <a:schemeClr val="bg1"/>
                </a:solidFill>
              </a:rPr>
              <a:t>One:	</a:t>
            </a:r>
            <a:r>
              <a:rPr lang="en-CA" sz="4000" dirty="0">
                <a:solidFill>
                  <a:schemeClr val="bg1"/>
                </a:solidFill>
              </a:rPr>
              <a:t>Children of God, do you love the God who 			breathes new life into us even as we gather 			this day?</a:t>
            </a:r>
          </a:p>
          <a:p>
            <a:pPr marL="0" indent="0">
              <a:buNone/>
            </a:pPr>
            <a:r>
              <a:rPr lang="en-CA" sz="4000" b="1" dirty="0">
                <a:solidFill>
                  <a:srgbClr val="FFFF00"/>
                </a:solidFill>
              </a:rPr>
              <a:t>All:		Yes, you know that we do.</a:t>
            </a:r>
            <a:endParaRPr lang="en-CA" sz="4000" dirty="0">
              <a:solidFill>
                <a:srgbClr val="FFFF00"/>
              </a:solidFill>
            </a:endParaRPr>
          </a:p>
          <a:p>
            <a:pPr marL="0" indent="0">
              <a:buNone/>
            </a:pPr>
            <a:r>
              <a:rPr lang="en-CA" sz="4000" dirty="0">
                <a:solidFill>
                  <a:schemeClr val="bg1"/>
                </a:solidFill>
              </a:rPr>
              <a:t>One:	Then feed God’s children.</a:t>
            </a:r>
          </a:p>
        </p:txBody>
      </p:sp>
    </p:spTree>
    <p:extLst>
      <p:ext uri="{BB962C8B-B14F-4D97-AF65-F5344CB8AC3E}">
        <p14:creationId xmlns:p14="http://schemas.microsoft.com/office/powerpoint/2010/main" val="1928772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2962655"/>
            <a:ext cx="11398469" cy="3608445"/>
          </a:xfrm>
        </p:spPr>
        <p:txBody>
          <a:bodyPr>
            <a:normAutofit/>
          </a:bodyPr>
          <a:lstStyle/>
          <a:p>
            <a:pPr marL="0" indent="0">
              <a:buNone/>
            </a:pPr>
            <a:r>
              <a:rPr lang="en-US" sz="4000" dirty="0">
                <a:solidFill>
                  <a:schemeClr val="bg1"/>
                </a:solidFill>
              </a:rPr>
              <a:t>One:	</a:t>
            </a:r>
            <a:r>
              <a:rPr lang="en-CA" sz="4000" dirty="0">
                <a:solidFill>
                  <a:schemeClr val="bg1"/>
                </a:solidFill>
              </a:rPr>
              <a:t>Christ calls us to demonstrate our love in 			service.</a:t>
            </a:r>
          </a:p>
          <a:p>
            <a:pPr marL="0" indent="0">
              <a:buNone/>
            </a:pPr>
            <a:r>
              <a:rPr lang="en-CA" sz="4000" b="1" dirty="0">
                <a:solidFill>
                  <a:srgbClr val="FFFF00"/>
                </a:solidFill>
              </a:rPr>
              <a:t>All:		Come, let us worship our God!</a:t>
            </a:r>
            <a:endParaRPr lang="en-CA" sz="4000" dirty="0">
              <a:solidFill>
                <a:srgbClr val="FFFF00"/>
              </a:solidFill>
            </a:endParaRPr>
          </a:p>
        </p:txBody>
      </p:sp>
    </p:spTree>
    <p:extLst>
      <p:ext uri="{BB962C8B-B14F-4D97-AF65-F5344CB8AC3E}">
        <p14:creationId xmlns:p14="http://schemas.microsoft.com/office/powerpoint/2010/main" val="426007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nSpc>
                <a:spcPct val="110000"/>
              </a:lnSpc>
              <a:spcBef>
                <a:spcPts val="0"/>
              </a:spcBef>
              <a:buNone/>
            </a:pPr>
            <a:endParaRPr lang="en-CA" sz="4000" dirty="0">
              <a:solidFill>
                <a:srgbClr val="FFFF00"/>
              </a:solidFill>
            </a:endParaRPr>
          </a:p>
          <a:p>
            <a:pPr marL="0" indent="0">
              <a:lnSpc>
                <a:spcPct val="110000"/>
              </a:lnSpc>
              <a:spcBef>
                <a:spcPts val="0"/>
              </a:spcBef>
              <a:buNone/>
            </a:pPr>
            <a:endParaRPr lang="en-CA" sz="4000" dirty="0">
              <a:solidFill>
                <a:srgbClr val="FFFF00"/>
              </a:solidFill>
            </a:endParaRPr>
          </a:p>
          <a:p>
            <a:pPr marL="0" indent="0">
              <a:lnSpc>
                <a:spcPct val="110000"/>
              </a:lnSpc>
              <a:spcBef>
                <a:spcPts val="0"/>
              </a:spcBef>
              <a:buNone/>
            </a:pPr>
            <a:endParaRPr lang="en-CA" sz="4000" dirty="0">
              <a:solidFill>
                <a:srgbClr val="FFFF00"/>
              </a:solidFill>
            </a:endParaRPr>
          </a:p>
          <a:p>
            <a:pPr marL="0" indent="0" algn="r">
              <a:lnSpc>
                <a:spcPct val="110000"/>
              </a:lnSpc>
              <a:spcBef>
                <a:spcPts val="0"/>
              </a:spcBef>
              <a:buNone/>
            </a:pPr>
            <a:r>
              <a:rPr lang="en-CA" dirty="0">
                <a:solidFill>
                  <a:schemeClr val="bg1"/>
                </a:solidFill>
              </a:rPr>
              <a:t>https://www.ministrymatters.com/all/entry/2506/worship-elements-march-31-2024</a:t>
            </a:r>
          </a:p>
          <a:p>
            <a:pPr marL="0" indent="0" algn="r">
              <a:lnSpc>
                <a:spcPct val="110000"/>
              </a:lnSpc>
              <a:spcBef>
                <a:spcPts val="0"/>
              </a:spcBef>
              <a:buNone/>
            </a:pPr>
            <a:endParaRPr lang="en-CA" sz="4000" dirty="0">
              <a:solidFill>
                <a:srgbClr val="FFFF00"/>
              </a:solidFill>
            </a:endParaRPr>
          </a:p>
          <a:p>
            <a:pPr marL="0" indent="0" algn="r">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CA" sz="4000" b="1" dirty="0">
                <a:solidFill>
                  <a:schemeClr val="bg1"/>
                </a:solidFill>
              </a:rPr>
              <a:t>Prayer of Approach</a:t>
            </a:r>
            <a:br>
              <a:rPr lang="en-CA" sz="4000" b="1" dirty="0">
                <a:solidFill>
                  <a:schemeClr val="bg1"/>
                </a:solidFill>
              </a:rPr>
            </a:br>
            <a:r>
              <a:rPr lang="en-CA" sz="4000" b="1" dirty="0">
                <a:solidFill>
                  <a:schemeClr val="bg1"/>
                </a:solidFill>
              </a:rPr>
              <a:t>/Gathering Prayer: (Unison)</a:t>
            </a:r>
            <a:endParaRPr lang="en-CA" sz="4000" dirty="0">
              <a:solidFill>
                <a:schemeClr val="bg1"/>
              </a:solidFill>
              <a:latin typeface="+mn-lt"/>
            </a:endParaRPr>
          </a:p>
        </p:txBody>
      </p:sp>
    </p:spTree>
    <p:extLst>
      <p:ext uri="{BB962C8B-B14F-4D97-AF65-F5344CB8AC3E}">
        <p14:creationId xmlns:p14="http://schemas.microsoft.com/office/powerpoint/2010/main" val="213388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5E6444-AE4C-4C05-8985-F486EF166937}"/>
              </a:ext>
            </a:extLst>
          </p:cNvPr>
          <p:cNvSpPr>
            <a:spLocks noGrp="1"/>
          </p:cNvSpPr>
          <p:nvPr>
            <p:ph idx="1"/>
          </p:nvPr>
        </p:nvSpPr>
        <p:spPr>
          <a:xfrm>
            <a:off x="330926" y="2995749"/>
            <a:ext cx="11556274" cy="3862250"/>
          </a:xfrm>
        </p:spPr>
        <p:txBody>
          <a:bodyPr>
            <a:normAutofit/>
          </a:bodyPr>
          <a:lstStyle/>
          <a:p>
            <a:pPr marL="0" indent="0">
              <a:buNone/>
            </a:pPr>
            <a:endParaRPr lang="en-CA" sz="4000" dirty="0">
              <a:solidFill>
                <a:schemeClr val="bg1"/>
              </a:solidFill>
            </a:endParaRPr>
          </a:p>
          <a:p>
            <a:pPr marL="0" indent="0">
              <a:buNone/>
            </a:pPr>
            <a:r>
              <a:rPr lang="en-CA" sz="4000" dirty="0">
                <a:solidFill>
                  <a:schemeClr val="bg1"/>
                </a:solidFill>
              </a:rPr>
              <a:t>Welcome to worship this 3</a:t>
            </a:r>
            <a:r>
              <a:rPr lang="en-CA" sz="4000" baseline="30000" dirty="0">
                <a:solidFill>
                  <a:schemeClr val="bg1"/>
                </a:solidFill>
              </a:rPr>
              <a:t>rd</a:t>
            </a:r>
            <a:r>
              <a:rPr lang="en-CA" sz="4000" dirty="0">
                <a:solidFill>
                  <a:schemeClr val="bg1"/>
                </a:solidFill>
              </a:rPr>
              <a:t> Sunday of the Easter season. Our regional reps, staff and clergy have been going about the work of the larger church either online or in Port Elgin for the last few days. We give thanks for God’s guidance in their deliberations.</a:t>
            </a:r>
          </a:p>
        </p:txBody>
      </p:sp>
      <p:sp>
        <p:nvSpPr>
          <p:cNvPr id="4" name="TextBox 3">
            <a:extLst>
              <a:ext uri="{FF2B5EF4-FFF2-40B4-BE49-F238E27FC236}">
                <a16:creationId xmlns:a16="http://schemas.microsoft.com/office/drawing/2014/main" id="{9EC7C570-B54D-4816-BD98-91C1D04F5D39}"/>
              </a:ext>
            </a:extLst>
          </p:cNvPr>
          <p:cNvSpPr txBox="1"/>
          <p:nvPr/>
        </p:nvSpPr>
        <p:spPr>
          <a:xfrm>
            <a:off x="313500" y="252956"/>
            <a:ext cx="529719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Words of Welcome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873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nSpc>
                <a:spcPct val="110000"/>
              </a:lnSpc>
              <a:spcBef>
                <a:spcPts val="0"/>
              </a:spcBef>
              <a:buNone/>
            </a:pPr>
            <a:r>
              <a:rPr lang="en-CA" sz="4000" b="1" dirty="0">
                <a:solidFill>
                  <a:srgbClr val="FFFF00"/>
                </a:solidFill>
              </a:rPr>
              <a:t>All:		O God of all our days,</a:t>
            </a:r>
            <a:br>
              <a:rPr lang="en-CA" sz="4000" b="1" dirty="0">
                <a:solidFill>
                  <a:srgbClr val="FFFF00"/>
                </a:solidFill>
              </a:rPr>
            </a:br>
            <a:r>
              <a:rPr lang="en-CA" sz="4000" b="1" dirty="0">
                <a:solidFill>
                  <a:srgbClr val="FFFF00"/>
                </a:solidFill>
              </a:rPr>
              <a:t>		we come this morning with eager 					anticipation. We seek to know you, to see 			you, to touch you.   Open our hearts,</a:t>
            </a:r>
            <a:br>
              <a:rPr lang="en-CA" sz="4000" b="1" dirty="0">
                <a:solidFill>
                  <a:srgbClr val="FFFF00"/>
                </a:solidFill>
              </a:rPr>
            </a:br>
            <a:r>
              <a:rPr lang="en-CA" sz="4000" b="1" dirty="0">
                <a:solidFill>
                  <a:srgbClr val="FFFF00"/>
                </a:solidFill>
              </a:rPr>
              <a:t>		that we might experience you anew.</a:t>
            </a:r>
            <a:endParaRPr lang="en-US" sz="4000" dirty="0">
              <a:solidFill>
                <a:srgbClr val="FFFF00"/>
              </a:solidFill>
            </a:endParaRPr>
          </a:p>
          <a:p>
            <a:pPr marL="0" indent="0">
              <a:lnSpc>
                <a:spcPct val="110000"/>
              </a:lnSpc>
              <a:spcBef>
                <a:spcPts val="0"/>
              </a:spcBef>
              <a:buNone/>
            </a:pPr>
            <a:endParaRPr lang="en-CA" sz="4000" dirty="0">
              <a:solidFill>
                <a:srgbClr val="FFFF00"/>
              </a:solidFill>
            </a:endParaRPr>
          </a:p>
        </p:txBody>
      </p:sp>
    </p:spTree>
    <p:extLst>
      <p:ext uri="{BB962C8B-B14F-4D97-AF65-F5344CB8AC3E}">
        <p14:creationId xmlns:p14="http://schemas.microsoft.com/office/powerpoint/2010/main" val="309576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buNone/>
            </a:pPr>
            <a:r>
              <a:rPr lang="en-CA" sz="4000" b="1" dirty="0">
                <a:solidFill>
                  <a:srgbClr val="FFFF00"/>
                </a:solidFill>
              </a:rPr>
              <a:t>All:		Open our lives, that we may be faithful 			witnesses to your resurrection.  May we, 			with shouts of joy, proclaim your steadfast, 		liberating love to all people, everywhere. 			Amen.</a:t>
            </a:r>
            <a:endParaRPr lang="en-CA" sz="4000" dirty="0">
              <a:solidFill>
                <a:srgbClr val="FFFF00"/>
              </a:solidFill>
            </a:endParaRPr>
          </a:p>
        </p:txBody>
      </p:sp>
    </p:spTree>
    <p:extLst>
      <p:ext uri="{BB962C8B-B14F-4D97-AF65-F5344CB8AC3E}">
        <p14:creationId xmlns:p14="http://schemas.microsoft.com/office/powerpoint/2010/main" val="2433476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2041645"/>
          </a:xfrm>
        </p:spPr>
        <p:txBody>
          <a:bodyPr>
            <a:normAutofit/>
          </a:bodyPr>
          <a:lstStyle/>
          <a:p>
            <a:r>
              <a:rPr lang="en-CA" dirty="0">
                <a:solidFill>
                  <a:schemeClr val="bg1"/>
                </a:solidFill>
              </a:rPr>
              <a:t>Passing the Peace: </a:t>
            </a:r>
            <a:br>
              <a:rPr lang="en-US" dirty="0">
                <a:solidFill>
                  <a:schemeClr val="bg1"/>
                </a:solidFill>
              </a:rPr>
            </a:b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969622"/>
            <a:ext cx="11679936" cy="3888377"/>
          </a:xfrm>
        </p:spPr>
        <p:txBody>
          <a:bodyPr>
            <a:normAutofit fontScale="77500" lnSpcReduction="20000"/>
          </a:bodyPr>
          <a:lstStyle/>
          <a:p>
            <a:pPr marL="0" indent="0">
              <a:lnSpc>
                <a:spcPct val="100000"/>
              </a:lnSpc>
              <a:spcBef>
                <a:spcPts val="0"/>
              </a:spcBef>
              <a:buNone/>
              <a:defRPr/>
            </a:pPr>
            <a:r>
              <a:rPr lang="en-CA" sz="4600" dirty="0">
                <a:solidFill>
                  <a:schemeClr val="bg1"/>
                </a:solidFill>
              </a:rPr>
              <a:t>After Jesus died, the disciples were distraught, so they returned to what they knew, back to the old ways – they went fishing. But they couldn’t catch a thing. A man appeared on the shore, and said, “try it a different way!”  They cast their nets to the other side, and were overloaded by the abundant haul.  They came ashore and met their risen teacher who said, “My peace I give to you.”  Let us offer the peace of the resurrected Christ to one another.</a:t>
            </a:r>
          </a:p>
          <a:p>
            <a:pPr marL="0" indent="0">
              <a:lnSpc>
                <a:spcPct val="100000"/>
              </a:lnSpc>
              <a:spcBef>
                <a:spcPts val="0"/>
              </a:spcBef>
              <a:buNone/>
              <a:defRPr/>
            </a:pPr>
            <a:r>
              <a:rPr lang="en-US" i="1" dirty="0">
                <a:solidFill>
                  <a:schemeClr val="bg1"/>
                </a:solidFill>
              </a:rPr>
              <a:t> </a:t>
            </a:r>
          </a:p>
        </p:txBody>
      </p:sp>
    </p:spTree>
    <p:extLst>
      <p:ext uri="{BB962C8B-B14F-4D97-AF65-F5344CB8AC3E}">
        <p14:creationId xmlns:p14="http://schemas.microsoft.com/office/powerpoint/2010/main" val="2756441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62358" y="2456224"/>
            <a:ext cx="6831729"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lvl="0" algn="ctr">
              <a:defRPr/>
            </a:pPr>
            <a:r>
              <a:rPr lang="en-US" sz="4000" dirty="0">
                <a:solidFill>
                  <a:prstClr val="white"/>
                </a:solidFill>
              </a:rPr>
              <a:t>A Time for All Ages</a:t>
            </a:r>
          </a:p>
          <a:p>
            <a:pPr lvl="0" algn="ctr">
              <a:defRPr/>
            </a:pPr>
            <a:r>
              <a:rPr lang="en-US" sz="4000" dirty="0">
                <a:solidFill>
                  <a:prstClr val="white"/>
                </a:solidFill>
              </a:rPr>
              <a:t>/ Wondering Time</a:t>
            </a:r>
          </a:p>
          <a:p>
            <a:pPr lvl="0" algn="ctr">
              <a:defRPr/>
            </a:pPr>
            <a:r>
              <a:rPr lang="en-US" sz="4000" dirty="0">
                <a:solidFill>
                  <a:prstClr val="white"/>
                </a:solidFill>
              </a:rPr>
              <a:t>/ Children’s Time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sp>
        <p:nvSpPr>
          <p:cNvPr id="12" name="Rectangle 11">
            <a:extLst>
              <a:ext uri="{FF2B5EF4-FFF2-40B4-BE49-F238E27FC236}">
                <a16:creationId xmlns:a16="http://schemas.microsoft.com/office/drawing/2014/main" id="{1E80E8C2-3679-4A4C-B86A-FFF5EE0F3019}"/>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4728F3F8-E7EB-4282-9763-5FEC0E7E75D8}"/>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2F8BEAB8-06C0-46F9-8CB3-2CAC26C154B9}"/>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3C821BA2-CCAC-4C81-99B5-DAB7712D6833}"/>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16" name="Picture 15">
            <a:extLst>
              <a:ext uri="{FF2B5EF4-FFF2-40B4-BE49-F238E27FC236}">
                <a16:creationId xmlns:a16="http://schemas.microsoft.com/office/drawing/2014/main" id="{BE1A55D1-8385-46B9-BAEB-4EFEADDC9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4172120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2041645"/>
          </a:xfrm>
        </p:spPr>
        <p:txBody>
          <a:bodyPr>
            <a:normAutofit/>
          </a:bodyPr>
          <a:lstStyle/>
          <a:p>
            <a:r>
              <a:rPr lang="en-US" dirty="0">
                <a:solidFill>
                  <a:schemeClr val="bg1"/>
                </a:solidFill>
              </a:rPr>
              <a:t>Children’s Hymn VU: 567</a:t>
            </a:r>
            <a:br>
              <a:rPr lang="en-US" dirty="0">
                <a:solidFill>
                  <a:schemeClr val="bg1"/>
                </a:solidFill>
              </a:rPr>
            </a:br>
            <a:r>
              <a:rPr lang="en-US" dirty="0">
                <a:solidFill>
                  <a:schemeClr val="bg1"/>
                </a:solidFill>
              </a:rPr>
              <a:t>Will You Come and Follow Me</a:t>
            </a:r>
            <a:br>
              <a:rPr lang="en-US" dirty="0">
                <a:solidFill>
                  <a:schemeClr val="bg1"/>
                </a:solidFill>
              </a:rPr>
            </a:b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691442"/>
            <a:ext cx="11679936" cy="3958486"/>
          </a:xfrm>
        </p:spPr>
        <p:txBody>
          <a:bodyPr>
            <a:normAutofit fontScale="92500" lnSpcReduction="10000"/>
          </a:bodyPr>
          <a:lstStyle/>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r>
              <a:rPr lang="en-US" i="1" dirty="0">
                <a:solidFill>
                  <a:prstClr val="white"/>
                </a:solidFill>
              </a:rPr>
              <a:t>Words: The Iona Community 1987.  Music: Scottish traditional, arr. The Iona Community 1987. Words and arrangement copyright ©1987 WGRG. The Iona Community (Glasgow, Scotland).  G.I.A. Publications Inc.  Chicago, Illinois, exclusive agent.</a:t>
            </a:r>
          </a:p>
          <a:p>
            <a:pPr marL="0" indent="0" algn="r">
              <a:lnSpc>
                <a:spcPct val="100000"/>
              </a:lnSpc>
              <a:spcBef>
                <a:spcPts val="0"/>
              </a:spcBef>
              <a:buNone/>
              <a:defRPr/>
            </a:pPr>
            <a:r>
              <a:rPr lang="en-US" i="1" dirty="0">
                <a:solidFill>
                  <a:schemeClr val="bg1"/>
                </a:solidFill>
              </a:rPr>
              <a:t> </a:t>
            </a:r>
          </a:p>
        </p:txBody>
      </p:sp>
    </p:spTree>
    <p:extLst>
      <p:ext uri="{BB962C8B-B14F-4D97-AF65-F5344CB8AC3E}">
        <p14:creationId xmlns:p14="http://schemas.microsoft.com/office/powerpoint/2010/main" val="65476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1</a:t>
            </a:r>
          </a:p>
          <a:p>
            <a:pPr marL="0" indent="0">
              <a:buNone/>
            </a:pPr>
            <a:r>
              <a:rPr lang="en-US" sz="3600" dirty="0">
                <a:solidFill>
                  <a:schemeClr val="bg1"/>
                </a:solidFill>
              </a:rPr>
              <a:t>Will you come and follow me if I but call your name?</a:t>
            </a:r>
          </a:p>
          <a:p>
            <a:pPr marL="0" indent="0">
              <a:buNone/>
            </a:pPr>
            <a:r>
              <a:rPr lang="en-US" sz="3600" dirty="0">
                <a:solidFill>
                  <a:schemeClr val="bg1"/>
                </a:solidFill>
              </a:rPr>
              <a:t>Will you go where you don’t know and never be the same?</a:t>
            </a:r>
            <a:endParaRPr lang="en-CA" sz="3600" dirty="0">
              <a:solidFill>
                <a:schemeClr val="bg1"/>
              </a:solidFill>
            </a:endParaRPr>
          </a:p>
          <a:p>
            <a:pPr marL="0" indent="0">
              <a:buNone/>
            </a:pPr>
            <a:r>
              <a:rPr lang="en-US" sz="3600" dirty="0">
                <a:solidFill>
                  <a:schemeClr val="bg1"/>
                </a:solidFill>
              </a:rPr>
              <a:t>W</a:t>
            </a:r>
            <a:r>
              <a:rPr lang="en-CA" sz="3600" dirty="0">
                <a:solidFill>
                  <a:schemeClr val="bg1"/>
                </a:solidFill>
              </a:rPr>
              <a:t>ill you let my love be shown, will you let my name be known?</a:t>
            </a:r>
          </a:p>
          <a:p>
            <a:pPr marL="0" indent="0">
              <a:buNone/>
            </a:pPr>
            <a:r>
              <a:rPr lang="en-US" sz="3600" dirty="0">
                <a:solidFill>
                  <a:schemeClr val="bg1"/>
                </a:solidFill>
              </a:rPr>
              <a:t>W</a:t>
            </a:r>
            <a:r>
              <a:rPr lang="en-CA" sz="3600" dirty="0">
                <a:solidFill>
                  <a:schemeClr val="bg1"/>
                </a:solidFill>
              </a:rPr>
              <a:t>ill you let my life be grown in you and you in me?</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753311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2</a:t>
            </a:r>
          </a:p>
          <a:p>
            <a:pPr marL="0" indent="0">
              <a:buNone/>
            </a:pPr>
            <a:r>
              <a:rPr lang="en-US" sz="3600" dirty="0">
                <a:solidFill>
                  <a:schemeClr val="bg1"/>
                </a:solidFill>
              </a:rPr>
              <a:t>Will you leave yourself behind if I but call your name?</a:t>
            </a:r>
          </a:p>
          <a:p>
            <a:pPr marL="0" indent="0">
              <a:buNone/>
            </a:pPr>
            <a:r>
              <a:rPr lang="en-US" sz="3600" dirty="0">
                <a:solidFill>
                  <a:schemeClr val="bg1"/>
                </a:solidFill>
              </a:rPr>
              <a:t>Will you care for cruel and kind and never be the same?</a:t>
            </a:r>
            <a:endParaRPr lang="en-CA" sz="3600" dirty="0">
              <a:solidFill>
                <a:schemeClr val="bg1"/>
              </a:solidFill>
            </a:endParaRPr>
          </a:p>
          <a:p>
            <a:pPr marL="0" indent="0">
              <a:buNone/>
            </a:pPr>
            <a:r>
              <a:rPr lang="en-US" sz="3600" dirty="0">
                <a:solidFill>
                  <a:schemeClr val="bg1"/>
                </a:solidFill>
              </a:rPr>
              <a:t>W</a:t>
            </a:r>
            <a:r>
              <a:rPr lang="en-CA" sz="3600" dirty="0">
                <a:solidFill>
                  <a:schemeClr val="bg1"/>
                </a:solidFill>
              </a:rPr>
              <a:t>ill you risk the hostile stare should your life attract or scare?</a:t>
            </a:r>
          </a:p>
          <a:p>
            <a:pPr marL="0" indent="0">
              <a:buNone/>
            </a:pPr>
            <a:r>
              <a:rPr lang="en-US" sz="3600" dirty="0">
                <a:solidFill>
                  <a:schemeClr val="bg1"/>
                </a:solidFill>
              </a:rPr>
              <a:t>W</a:t>
            </a:r>
            <a:r>
              <a:rPr lang="en-CA" sz="3600" dirty="0">
                <a:solidFill>
                  <a:schemeClr val="bg1"/>
                </a:solidFill>
              </a:rPr>
              <a:t>ill you let me answer prayer in you and you in me?</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655375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3</a:t>
            </a:r>
          </a:p>
          <a:p>
            <a:pPr marL="0" indent="0">
              <a:buNone/>
            </a:pPr>
            <a:r>
              <a:rPr lang="en-US" sz="3600" dirty="0">
                <a:solidFill>
                  <a:schemeClr val="bg1"/>
                </a:solidFill>
              </a:rPr>
              <a:t>Will you let the blinded see if I but call your name?</a:t>
            </a:r>
          </a:p>
          <a:p>
            <a:pPr marL="0" indent="0">
              <a:buNone/>
            </a:pPr>
            <a:r>
              <a:rPr lang="en-US" sz="3600" dirty="0">
                <a:solidFill>
                  <a:schemeClr val="bg1"/>
                </a:solidFill>
              </a:rPr>
              <a:t>Will you set the prisoners free and never be the same?</a:t>
            </a:r>
            <a:endParaRPr lang="en-CA" sz="3600" dirty="0">
              <a:solidFill>
                <a:schemeClr val="bg1"/>
              </a:solidFill>
            </a:endParaRPr>
          </a:p>
          <a:p>
            <a:pPr marL="0" indent="0">
              <a:buNone/>
            </a:pPr>
            <a:r>
              <a:rPr lang="en-US" sz="3600" dirty="0">
                <a:solidFill>
                  <a:schemeClr val="bg1"/>
                </a:solidFill>
              </a:rPr>
              <a:t>W</a:t>
            </a:r>
            <a:r>
              <a:rPr lang="en-CA" sz="3600" dirty="0">
                <a:solidFill>
                  <a:schemeClr val="bg1"/>
                </a:solidFill>
              </a:rPr>
              <a:t>ill you kiss the leper clean, and do such as this unseen,</a:t>
            </a:r>
          </a:p>
          <a:p>
            <a:pPr marL="0" indent="0">
              <a:buNone/>
            </a:pPr>
            <a:r>
              <a:rPr lang="en-US" sz="3600" dirty="0">
                <a:solidFill>
                  <a:schemeClr val="bg1"/>
                </a:solidFill>
              </a:rPr>
              <a:t>And admit to what I mean in you and you in me?</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286140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 y="3226279"/>
            <a:ext cx="12192000" cy="3503705"/>
          </a:xfrm>
        </p:spPr>
        <p:txBody>
          <a:bodyPr>
            <a:normAutofit/>
          </a:bodyPr>
          <a:lstStyle/>
          <a:p>
            <a:pPr marL="0" indent="0">
              <a:buNone/>
            </a:pPr>
            <a:r>
              <a:rPr lang="en-US" sz="4000" b="1" dirty="0">
                <a:solidFill>
                  <a:schemeClr val="bg1"/>
                </a:solidFill>
              </a:rPr>
              <a:t>Verse 4</a:t>
            </a:r>
          </a:p>
          <a:p>
            <a:pPr marL="0" indent="0">
              <a:buNone/>
            </a:pPr>
            <a:r>
              <a:rPr lang="en-US" sz="3600" dirty="0">
                <a:solidFill>
                  <a:schemeClr val="bg1"/>
                </a:solidFill>
              </a:rPr>
              <a:t>Will you love the “you” you hide if I but call your name?</a:t>
            </a:r>
          </a:p>
          <a:p>
            <a:pPr marL="0" indent="0">
              <a:buNone/>
            </a:pPr>
            <a:r>
              <a:rPr lang="en-US" sz="3600" dirty="0">
                <a:solidFill>
                  <a:schemeClr val="bg1"/>
                </a:solidFill>
              </a:rPr>
              <a:t>Will you quell the fear inside and never be the same?</a:t>
            </a:r>
            <a:endParaRPr lang="en-CA" sz="3600" dirty="0">
              <a:solidFill>
                <a:schemeClr val="bg1"/>
              </a:solidFill>
            </a:endParaRPr>
          </a:p>
          <a:p>
            <a:pPr marL="0" indent="0">
              <a:buNone/>
            </a:pPr>
            <a:r>
              <a:rPr lang="en-US" sz="3600" dirty="0">
                <a:solidFill>
                  <a:schemeClr val="bg1"/>
                </a:solidFill>
              </a:rPr>
              <a:t>W</a:t>
            </a:r>
            <a:r>
              <a:rPr lang="en-CA" sz="3600" dirty="0">
                <a:solidFill>
                  <a:schemeClr val="bg1"/>
                </a:solidFill>
              </a:rPr>
              <a:t>ill you use the faith you’ve found to re-shape the world around</a:t>
            </a:r>
          </a:p>
          <a:p>
            <a:pPr marL="0" indent="0">
              <a:buNone/>
            </a:pPr>
            <a:r>
              <a:rPr lang="en-US" sz="3600" dirty="0">
                <a:solidFill>
                  <a:schemeClr val="bg1"/>
                </a:solidFill>
              </a:rPr>
              <a:t>Through my sight and touch and sound in you and you in me</a:t>
            </a:r>
            <a:r>
              <a:rPr lang="en-CA" sz="3600" dirty="0">
                <a:solidFill>
                  <a:schemeClr val="bg1"/>
                </a:solidFill>
              </a:rPr>
              <a:t>?</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3644001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78377" y="3226279"/>
            <a:ext cx="11991703" cy="3503705"/>
          </a:xfrm>
        </p:spPr>
        <p:txBody>
          <a:bodyPr>
            <a:normAutofit/>
          </a:bodyPr>
          <a:lstStyle/>
          <a:p>
            <a:pPr marL="0" indent="0">
              <a:buNone/>
            </a:pPr>
            <a:r>
              <a:rPr lang="en-US" sz="4000" b="1" dirty="0">
                <a:solidFill>
                  <a:schemeClr val="bg1"/>
                </a:solidFill>
              </a:rPr>
              <a:t>Verse 5</a:t>
            </a:r>
          </a:p>
          <a:p>
            <a:pPr marL="0" indent="0">
              <a:buNone/>
            </a:pPr>
            <a:r>
              <a:rPr lang="en-US" sz="3600" dirty="0">
                <a:solidFill>
                  <a:schemeClr val="bg1"/>
                </a:solidFill>
              </a:rPr>
              <a:t>Christ, your summons echoes true when you but call my name?</a:t>
            </a:r>
          </a:p>
          <a:p>
            <a:pPr marL="0" indent="0">
              <a:buNone/>
            </a:pPr>
            <a:r>
              <a:rPr lang="en-US" sz="3600" dirty="0">
                <a:solidFill>
                  <a:schemeClr val="bg1"/>
                </a:solidFill>
              </a:rPr>
              <a:t>Let me turn and follow you and never be the same?</a:t>
            </a:r>
            <a:endParaRPr lang="en-CA" sz="3600" dirty="0">
              <a:solidFill>
                <a:schemeClr val="bg1"/>
              </a:solidFill>
            </a:endParaRPr>
          </a:p>
          <a:p>
            <a:pPr marL="0" indent="0">
              <a:buNone/>
            </a:pPr>
            <a:r>
              <a:rPr lang="en-US" sz="3600" dirty="0">
                <a:solidFill>
                  <a:schemeClr val="bg1"/>
                </a:solidFill>
              </a:rPr>
              <a:t>In your company I’ll go where your love and footsteps show.</a:t>
            </a:r>
            <a:endParaRPr lang="en-CA" sz="3600" dirty="0">
              <a:solidFill>
                <a:schemeClr val="bg1"/>
              </a:solidFill>
            </a:endParaRPr>
          </a:p>
          <a:p>
            <a:pPr marL="0" indent="0">
              <a:buNone/>
            </a:pPr>
            <a:r>
              <a:rPr lang="en-US" sz="3600" dirty="0">
                <a:solidFill>
                  <a:schemeClr val="bg1"/>
                </a:solidFill>
              </a:rPr>
              <a:t>Thus I’ll move and live and grow </a:t>
            </a:r>
            <a:r>
              <a:rPr lang="en-CA" sz="3600" dirty="0">
                <a:solidFill>
                  <a:schemeClr val="bg1"/>
                </a:solidFill>
              </a:rPr>
              <a:t>in you and you in me.</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94473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2041645"/>
          </a:xfrm>
        </p:spPr>
        <p:txBody>
          <a:bodyPr>
            <a:normAutofit/>
          </a:bodyPr>
          <a:lstStyle/>
          <a:p>
            <a:r>
              <a:rPr lang="en-US" dirty="0">
                <a:solidFill>
                  <a:schemeClr val="bg1"/>
                </a:solidFill>
              </a:rPr>
              <a:t>Processional / Opening Hymn VU: 326 </a:t>
            </a:r>
            <a:br>
              <a:rPr lang="en-US" dirty="0">
                <a:solidFill>
                  <a:schemeClr val="bg1"/>
                </a:solidFill>
              </a:rPr>
            </a:br>
            <a:r>
              <a:rPr lang="en-US" dirty="0">
                <a:solidFill>
                  <a:schemeClr val="bg1"/>
                </a:solidFill>
              </a:rPr>
              <a:t>O for a Thousand Tongues to Sing</a:t>
            </a:r>
            <a:br>
              <a:rPr lang="en-US" dirty="0">
                <a:solidFill>
                  <a:schemeClr val="bg1"/>
                </a:solidFill>
              </a:rPr>
            </a:b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691442"/>
            <a:ext cx="11679936" cy="3958486"/>
          </a:xfrm>
        </p:spPr>
        <p:txBody>
          <a:bodyPr>
            <a:normAutofit/>
          </a:bodyPr>
          <a:lstStyle/>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r>
              <a:rPr lang="en-US" i="1" dirty="0">
                <a:solidFill>
                  <a:prstClr val="white"/>
                </a:solidFill>
              </a:rPr>
              <a:t>Words: Charles Wesley 1739, alt.  Music: Carl </a:t>
            </a:r>
            <a:r>
              <a:rPr lang="en-US" i="1" dirty="0" err="1">
                <a:solidFill>
                  <a:prstClr val="white"/>
                </a:solidFill>
              </a:rPr>
              <a:t>Gottbelf</a:t>
            </a:r>
            <a:r>
              <a:rPr lang="en-US" i="1" dirty="0">
                <a:solidFill>
                  <a:prstClr val="white"/>
                </a:solidFill>
              </a:rPr>
              <a:t> </a:t>
            </a:r>
            <a:r>
              <a:rPr lang="en-US" i="1" dirty="0" err="1">
                <a:solidFill>
                  <a:prstClr val="white"/>
                </a:solidFill>
              </a:rPr>
              <a:t>Gläser</a:t>
            </a:r>
            <a:r>
              <a:rPr lang="en-US" i="1" dirty="0">
                <a:solidFill>
                  <a:prstClr val="white"/>
                </a:solidFill>
              </a:rPr>
              <a:t> ca. 1828, adapt. And harm. Lowell Mason 1839.</a:t>
            </a:r>
          </a:p>
          <a:p>
            <a:pPr marL="0" indent="0" algn="r">
              <a:lnSpc>
                <a:spcPct val="100000"/>
              </a:lnSpc>
              <a:spcBef>
                <a:spcPts val="0"/>
              </a:spcBef>
              <a:buNone/>
              <a:defRPr/>
            </a:pPr>
            <a:r>
              <a:rPr lang="en-US" i="1" dirty="0">
                <a:solidFill>
                  <a:schemeClr val="bg1"/>
                </a:solidFill>
              </a:rPr>
              <a:t> </a:t>
            </a:r>
          </a:p>
        </p:txBody>
      </p:sp>
    </p:spTree>
    <p:extLst>
      <p:ext uri="{BB962C8B-B14F-4D97-AF65-F5344CB8AC3E}">
        <p14:creationId xmlns:p14="http://schemas.microsoft.com/office/powerpoint/2010/main" val="483343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2041645"/>
          </a:xfrm>
        </p:spPr>
        <p:txBody>
          <a:bodyPr>
            <a:normAutofit/>
          </a:bodyPr>
          <a:lstStyle/>
          <a:p>
            <a:r>
              <a:rPr lang="en-US" dirty="0">
                <a:solidFill>
                  <a:schemeClr val="bg1"/>
                </a:solidFill>
              </a:rPr>
              <a:t>Children’s Hymn VU: 345</a:t>
            </a:r>
            <a:br>
              <a:rPr lang="en-US" dirty="0">
                <a:solidFill>
                  <a:schemeClr val="bg1"/>
                </a:solidFill>
              </a:rPr>
            </a:br>
            <a:r>
              <a:rPr lang="en-US" dirty="0">
                <a:solidFill>
                  <a:schemeClr val="bg1"/>
                </a:solidFill>
              </a:rPr>
              <a:t>Come, Children, Join to Sing</a:t>
            </a:r>
            <a:br>
              <a:rPr lang="en-US" dirty="0">
                <a:solidFill>
                  <a:schemeClr val="bg1"/>
                </a:solidFill>
              </a:rPr>
            </a:b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691442"/>
            <a:ext cx="11679936" cy="3958486"/>
          </a:xfrm>
        </p:spPr>
        <p:txBody>
          <a:bodyPr>
            <a:normAutofit lnSpcReduction="10000"/>
          </a:bodyPr>
          <a:lstStyle/>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r>
              <a:rPr lang="en-US" i="1" dirty="0">
                <a:solidFill>
                  <a:prstClr val="white"/>
                </a:solidFill>
              </a:rPr>
              <a:t>Words: Christian Henry Bateman 1843, rev. R. Gerald Hobbs 1987.  Music: anon.  Philadelphia 1824, alt. Revised words copyright ©1987 Songs for a Gospel People.</a:t>
            </a:r>
          </a:p>
          <a:p>
            <a:pPr marL="0" indent="0" algn="r">
              <a:lnSpc>
                <a:spcPct val="100000"/>
              </a:lnSpc>
              <a:spcBef>
                <a:spcPts val="0"/>
              </a:spcBef>
              <a:buNone/>
              <a:defRPr/>
            </a:pPr>
            <a:r>
              <a:rPr lang="en-US" i="1" dirty="0">
                <a:solidFill>
                  <a:schemeClr val="bg1"/>
                </a:solidFill>
              </a:rPr>
              <a:t> </a:t>
            </a:r>
          </a:p>
        </p:txBody>
      </p:sp>
    </p:spTree>
    <p:extLst>
      <p:ext uri="{BB962C8B-B14F-4D97-AF65-F5344CB8AC3E}">
        <p14:creationId xmlns:p14="http://schemas.microsoft.com/office/powerpoint/2010/main" val="3707500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1</a:t>
            </a:r>
          </a:p>
          <a:p>
            <a:pPr marL="0" indent="0">
              <a:buNone/>
            </a:pPr>
            <a:r>
              <a:rPr lang="en-US" sz="3600" dirty="0">
                <a:solidFill>
                  <a:schemeClr val="bg1"/>
                </a:solidFill>
              </a:rPr>
              <a:t>Come, children, join to sing: Hallelujah!</a:t>
            </a:r>
          </a:p>
          <a:p>
            <a:pPr marL="0" indent="0">
              <a:buNone/>
            </a:pPr>
            <a:r>
              <a:rPr lang="en-US" sz="3600" dirty="0">
                <a:solidFill>
                  <a:schemeClr val="bg1"/>
                </a:solidFill>
              </a:rPr>
              <a:t>Praise to our Servant King: Hallelujah!</a:t>
            </a:r>
          </a:p>
          <a:p>
            <a:pPr marL="0" indent="0">
              <a:buNone/>
            </a:pPr>
            <a:r>
              <a:rPr lang="en-US" sz="3600" dirty="0">
                <a:solidFill>
                  <a:schemeClr val="bg1"/>
                </a:solidFill>
              </a:rPr>
              <a:t>Let all with heart and voice, saved by God’s gracious choice,</a:t>
            </a:r>
          </a:p>
          <a:p>
            <a:pPr marL="0" indent="0">
              <a:buNone/>
            </a:pPr>
            <a:r>
              <a:rPr lang="en-US" sz="3600" dirty="0">
                <a:solidFill>
                  <a:schemeClr val="bg1"/>
                </a:solidFill>
              </a:rPr>
              <a:t>Now in this place rejoice: Hallelujah!</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784135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2</a:t>
            </a:r>
          </a:p>
          <a:p>
            <a:pPr marL="0" indent="0">
              <a:buNone/>
            </a:pPr>
            <a:r>
              <a:rPr lang="en-US" sz="3600" dirty="0">
                <a:solidFill>
                  <a:schemeClr val="bg1"/>
                </a:solidFill>
              </a:rPr>
              <a:t>Come, lift your hearts on high: Hallelujah!</a:t>
            </a:r>
          </a:p>
          <a:p>
            <a:pPr marL="0" indent="0">
              <a:buNone/>
            </a:pPr>
            <a:r>
              <a:rPr lang="en-US" sz="3600" dirty="0">
                <a:solidFill>
                  <a:schemeClr val="bg1"/>
                </a:solidFill>
              </a:rPr>
              <a:t>Let praises fill the sky: Hallelujah!</a:t>
            </a:r>
          </a:p>
          <a:p>
            <a:pPr marL="0" indent="0">
              <a:buNone/>
            </a:pPr>
            <a:r>
              <a:rPr lang="en-US" sz="3600" dirty="0">
                <a:solidFill>
                  <a:schemeClr val="bg1"/>
                </a:solidFill>
              </a:rPr>
              <a:t>Christ calls his people friends, the helpless he defends,</a:t>
            </a:r>
          </a:p>
          <a:p>
            <a:pPr marL="0" indent="0">
              <a:buNone/>
            </a:pPr>
            <a:r>
              <a:rPr lang="en-US" sz="3600" dirty="0">
                <a:solidFill>
                  <a:schemeClr val="bg1"/>
                </a:solidFill>
              </a:rPr>
              <a:t>A love that never ends: Hallelujah!</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140808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165463" y="3226279"/>
            <a:ext cx="11904617" cy="3503705"/>
          </a:xfrm>
        </p:spPr>
        <p:txBody>
          <a:bodyPr>
            <a:normAutofit/>
          </a:bodyPr>
          <a:lstStyle/>
          <a:p>
            <a:pPr marL="0" indent="0">
              <a:buNone/>
            </a:pPr>
            <a:r>
              <a:rPr lang="en-US" sz="4000" b="1" dirty="0">
                <a:solidFill>
                  <a:schemeClr val="bg1"/>
                </a:solidFill>
              </a:rPr>
              <a:t>Verse 3</a:t>
            </a:r>
          </a:p>
          <a:p>
            <a:pPr marL="0" indent="0">
              <a:buNone/>
            </a:pPr>
            <a:r>
              <a:rPr lang="en-US" sz="3600" dirty="0">
                <a:solidFill>
                  <a:schemeClr val="bg1"/>
                </a:solidFill>
              </a:rPr>
              <a:t>Praise yet our Christ again: Hallelujah!</a:t>
            </a:r>
          </a:p>
          <a:p>
            <a:pPr marL="0" indent="0">
              <a:buNone/>
            </a:pPr>
            <a:r>
              <a:rPr lang="en-US" sz="3600" dirty="0">
                <a:solidFill>
                  <a:schemeClr val="bg1"/>
                </a:solidFill>
              </a:rPr>
              <a:t>Raise high the joyous strain: Hallelujah!</a:t>
            </a:r>
          </a:p>
          <a:p>
            <a:pPr marL="0" indent="0">
              <a:buNone/>
            </a:pPr>
            <a:r>
              <a:rPr lang="en-US" sz="3600" dirty="0">
                <a:solidFill>
                  <a:schemeClr val="bg1"/>
                </a:solidFill>
              </a:rPr>
              <a:t>The whole creation o’er let all God’s love adore,</a:t>
            </a:r>
          </a:p>
          <a:p>
            <a:pPr marL="0" indent="0">
              <a:buNone/>
            </a:pPr>
            <a:r>
              <a:rPr lang="en-US" sz="3600" dirty="0">
                <a:solidFill>
                  <a:schemeClr val="bg1"/>
                </a:solidFill>
              </a:rPr>
              <a:t>Singing for evermore: Hallelujah!</a:t>
            </a: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209542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r>
              <a:rPr lang="en-CA" i="1" dirty="0">
                <a:solidFill>
                  <a:schemeClr val="bg1"/>
                </a:solidFill>
              </a:rPr>
              <a:t>~ written by Rev. Nathan Decker. Posted on the United Methodist Church’s General Board of Discipleship website. </a:t>
            </a:r>
            <a:r>
              <a:rPr lang="en-CA" i="1" u="sng" dirty="0">
                <a:solidFill>
                  <a:schemeClr val="bg1"/>
                </a:solidFill>
                <a:hlinkClick r:id="rId2">
                  <a:extLst>
                    <a:ext uri="{A12FA001-AC4F-418D-AE19-62706E023703}">
                      <ahyp:hlinkClr xmlns:ahyp="http://schemas.microsoft.com/office/drawing/2018/hyperlinkcolor" val="tx"/>
                    </a:ext>
                  </a:extLst>
                </a:hlinkClick>
              </a:rPr>
              <a:t>http://www.gbod.org/</a:t>
            </a:r>
            <a:endParaRPr lang="en-CA" i="1" dirty="0">
              <a:solidFill>
                <a:schemeClr val="bg1"/>
              </a:solidFill>
            </a:endParaRPr>
          </a:p>
          <a:p>
            <a:pPr marL="0" indent="0" algn="r">
              <a:buNone/>
            </a:pPr>
            <a:endParaRPr lang="en-CA" dirty="0">
              <a:solidFill>
                <a:schemeClr val="bg1"/>
              </a:solidFill>
            </a:endParaRPr>
          </a:p>
          <a:p>
            <a:pPr marL="0" indent="0">
              <a:lnSpc>
                <a:spcPct val="110000"/>
              </a:lnSpc>
              <a:spcBef>
                <a:spcPts val="0"/>
              </a:spcBef>
              <a:buNone/>
            </a:pPr>
            <a:endParaRPr lang="en-US" sz="4000" dirty="0">
              <a:solidFill>
                <a:srgbClr val="FFFF00"/>
              </a:solidFill>
            </a:endParaRPr>
          </a:p>
          <a:p>
            <a:pPr marL="0" indent="0">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US" dirty="0">
                <a:solidFill>
                  <a:schemeClr val="bg1"/>
                </a:solidFill>
                <a:latin typeface="+mn-lt"/>
              </a:rPr>
              <a:t>Prayer of Confession</a:t>
            </a:r>
            <a:br>
              <a:rPr lang="en-US" dirty="0">
                <a:solidFill>
                  <a:schemeClr val="bg1"/>
                </a:solidFill>
                <a:latin typeface="+mn-lt"/>
              </a:rPr>
            </a:br>
            <a:r>
              <a:rPr lang="en-US" dirty="0">
                <a:solidFill>
                  <a:schemeClr val="bg1"/>
                </a:solidFill>
                <a:latin typeface="+mn-lt"/>
              </a:rPr>
              <a:t>(Responsive)</a:t>
            </a:r>
            <a:endParaRPr lang="en-CA" dirty="0">
              <a:solidFill>
                <a:schemeClr val="bg1"/>
              </a:solidFill>
              <a:latin typeface="+mn-lt"/>
            </a:endParaRPr>
          </a:p>
        </p:txBody>
      </p:sp>
    </p:spTree>
    <p:extLst>
      <p:ext uri="{BB962C8B-B14F-4D97-AF65-F5344CB8AC3E}">
        <p14:creationId xmlns:p14="http://schemas.microsoft.com/office/powerpoint/2010/main" val="2452108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buNone/>
            </a:pPr>
            <a:r>
              <a:rPr lang="en-US" sz="4000" dirty="0">
                <a:solidFill>
                  <a:schemeClr val="bg1"/>
                </a:solidFill>
              </a:rPr>
              <a:t>One:	</a:t>
            </a:r>
            <a:r>
              <a:rPr lang="en-CA" sz="4000" dirty="0">
                <a:solidFill>
                  <a:schemeClr val="bg1"/>
                </a:solidFill>
              </a:rPr>
              <a:t>Lord, save us from ourselves.</a:t>
            </a:r>
            <a:br>
              <a:rPr lang="en-CA" sz="4000" b="1" dirty="0">
                <a:solidFill>
                  <a:schemeClr val="bg1"/>
                </a:solidFill>
              </a:rPr>
            </a:br>
            <a:r>
              <a:rPr lang="en-CA" sz="4000" b="1" dirty="0">
                <a:solidFill>
                  <a:srgbClr val="FFFF00"/>
                </a:solidFill>
              </a:rPr>
              <a:t>All:		We continue to do the same things over and 		over, expecting different results.</a:t>
            </a:r>
          </a:p>
          <a:p>
            <a:pPr marL="0" indent="0">
              <a:buNone/>
            </a:pPr>
            <a:r>
              <a:rPr lang="en-US" sz="4000" dirty="0">
                <a:solidFill>
                  <a:schemeClr val="bg1"/>
                </a:solidFill>
              </a:rPr>
              <a:t>One:	</a:t>
            </a:r>
            <a:r>
              <a:rPr lang="en-CA" sz="4000" dirty="0">
                <a:solidFill>
                  <a:schemeClr val="bg1"/>
                </a:solidFill>
              </a:rPr>
              <a:t>Lord, save us from doing too much.</a:t>
            </a:r>
            <a:br>
              <a:rPr lang="en-CA" sz="4000" b="1" dirty="0">
                <a:solidFill>
                  <a:schemeClr val="bg1"/>
                </a:solidFill>
              </a:rPr>
            </a:br>
            <a:r>
              <a:rPr lang="en-CA" sz="4000" b="1" dirty="0">
                <a:solidFill>
                  <a:srgbClr val="FFFF00"/>
                </a:solidFill>
              </a:rPr>
              <a:t>All:		We go fishing every day, not noticing you 			waiting with a meal on the beach. </a:t>
            </a:r>
            <a:endParaRPr lang="en-CA" sz="4000" dirty="0">
              <a:solidFill>
                <a:srgbClr val="FFFF00"/>
              </a:solidFill>
            </a:endParaRPr>
          </a:p>
        </p:txBody>
      </p:sp>
    </p:spTree>
    <p:extLst>
      <p:ext uri="{BB962C8B-B14F-4D97-AF65-F5344CB8AC3E}">
        <p14:creationId xmlns:p14="http://schemas.microsoft.com/office/powerpoint/2010/main" val="2959783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buNone/>
            </a:pPr>
            <a:r>
              <a:rPr lang="en-US" sz="4000" dirty="0">
                <a:solidFill>
                  <a:schemeClr val="bg1"/>
                </a:solidFill>
              </a:rPr>
              <a:t>One:	</a:t>
            </a:r>
            <a:r>
              <a:rPr lang="en-CA" sz="4000" dirty="0">
                <a:solidFill>
                  <a:schemeClr val="bg1"/>
                </a:solidFill>
              </a:rPr>
              <a:t>Lord, save us from doing too little.</a:t>
            </a:r>
            <a:br>
              <a:rPr lang="en-CA" sz="4000" b="1" dirty="0">
                <a:solidFill>
                  <a:schemeClr val="bg1"/>
                </a:solidFill>
              </a:rPr>
            </a:br>
            <a:r>
              <a:rPr lang="en-CA" sz="4000" b="1" dirty="0">
                <a:solidFill>
                  <a:srgbClr val="FFFF00"/>
                </a:solidFill>
              </a:rPr>
              <a:t>All:		We say we love you, and yet so often we 			neglect your sheep.</a:t>
            </a:r>
          </a:p>
          <a:p>
            <a:pPr marL="0" indent="0">
              <a:buNone/>
            </a:pPr>
            <a:r>
              <a:rPr lang="en-US" sz="4000" dirty="0">
                <a:solidFill>
                  <a:schemeClr val="bg1"/>
                </a:solidFill>
              </a:rPr>
              <a:t>One:	</a:t>
            </a:r>
            <a:r>
              <a:rPr lang="en-CA" sz="4000" dirty="0">
                <a:solidFill>
                  <a:schemeClr val="bg1"/>
                </a:solidFill>
              </a:rPr>
              <a:t>Lord, save us from ourselves.</a:t>
            </a:r>
            <a:br>
              <a:rPr lang="en-CA" sz="4000" b="1" dirty="0">
                <a:solidFill>
                  <a:schemeClr val="bg1"/>
                </a:solidFill>
              </a:rPr>
            </a:br>
            <a:r>
              <a:rPr lang="en-CA" sz="4000" b="1" dirty="0">
                <a:solidFill>
                  <a:srgbClr val="FFFF00"/>
                </a:solidFill>
              </a:rPr>
              <a:t>All:		Help us to hear and respond when you say, 		"Follow Me."</a:t>
            </a:r>
            <a:endParaRPr lang="en-CA" sz="4000" dirty="0">
              <a:solidFill>
                <a:srgbClr val="FFFF00"/>
              </a:solidFill>
            </a:endParaRPr>
          </a:p>
        </p:txBody>
      </p:sp>
    </p:spTree>
    <p:extLst>
      <p:ext uri="{BB962C8B-B14F-4D97-AF65-F5344CB8AC3E}">
        <p14:creationId xmlns:p14="http://schemas.microsoft.com/office/powerpoint/2010/main" val="3037351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014" y="3429000"/>
            <a:ext cx="11401973" cy="3212598"/>
          </a:xfrm>
        </p:spPr>
        <p:txBody>
          <a:bodyPr>
            <a:noAutofit/>
          </a:bodyPr>
          <a:lstStyle/>
          <a:p>
            <a:pPr marL="0" indent="0">
              <a:buNone/>
            </a:pPr>
            <a:r>
              <a:rPr lang="en-CA" sz="4000" dirty="0">
                <a:solidFill>
                  <a:schemeClr val="bg1"/>
                </a:solidFill>
              </a:rPr>
              <a:t>Disciples in Christ,</a:t>
            </a:r>
          </a:p>
          <a:p>
            <a:pPr marL="0" indent="0">
              <a:buNone/>
            </a:pPr>
            <a:r>
              <a:rPr lang="en-CA" sz="4000" dirty="0">
                <a:solidFill>
                  <a:schemeClr val="bg1"/>
                </a:solidFill>
              </a:rPr>
              <a:t>The God of Grace is ever ready to fill our nets.</a:t>
            </a:r>
          </a:p>
          <a:p>
            <a:pPr marL="0" indent="0">
              <a:buNone/>
            </a:pPr>
            <a:r>
              <a:rPr lang="en-CA" sz="4000" dirty="0">
                <a:solidFill>
                  <a:schemeClr val="bg1"/>
                </a:solidFill>
              </a:rPr>
              <a:t>Our God loves extravagantly.</a:t>
            </a:r>
          </a:p>
          <a:p>
            <a:pPr marL="0" indent="0">
              <a:buNone/>
            </a:pPr>
            <a:r>
              <a:rPr lang="en-CA" sz="4000" dirty="0">
                <a:solidFill>
                  <a:schemeClr val="bg1"/>
                </a:solidFill>
              </a:rPr>
              <a:t>You are seen, you are loved, you are forgiven.</a:t>
            </a:r>
          </a:p>
          <a:p>
            <a:pPr marL="0" indent="0">
              <a:buNone/>
            </a:pPr>
            <a:r>
              <a:rPr lang="en-CA" sz="4000" dirty="0">
                <a:solidFill>
                  <a:schemeClr val="bg1"/>
                </a:solidFill>
              </a:rPr>
              <a:t>Thanks be to God. Amen.</a:t>
            </a:r>
          </a:p>
        </p:txBody>
      </p:sp>
      <p:sp>
        <p:nvSpPr>
          <p:cNvPr id="3" name="Title 2">
            <a:extLst>
              <a:ext uri="{FF2B5EF4-FFF2-40B4-BE49-F238E27FC236}">
                <a16:creationId xmlns:a16="http://schemas.microsoft.com/office/drawing/2014/main" id="{930EA705-7E19-4F1E-B71C-98C78C135D58}"/>
              </a:ext>
            </a:extLst>
          </p:cNvPr>
          <p:cNvSpPr>
            <a:spLocks noGrp="1"/>
          </p:cNvSpPr>
          <p:nvPr>
            <p:ph type="title"/>
          </p:nvPr>
        </p:nvSpPr>
        <p:spPr>
          <a:xfrm>
            <a:off x="395014" y="216402"/>
            <a:ext cx="10180333" cy="1638521"/>
          </a:xfrm>
        </p:spPr>
        <p:txBody>
          <a:bodyPr>
            <a:noAutofit/>
          </a:bodyPr>
          <a:lstStyle/>
          <a:p>
            <a:br>
              <a:rPr lang="en-CA" sz="4000" b="1" dirty="0">
                <a:solidFill>
                  <a:schemeClr val="bg1"/>
                </a:solidFill>
              </a:rPr>
            </a:br>
            <a:r>
              <a:rPr lang="en-CA" sz="4000" b="1" dirty="0">
                <a:solidFill>
                  <a:schemeClr val="bg1"/>
                </a:solidFill>
              </a:rPr>
              <a:t>Assurance:</a:t>
            </a:r>
          </a:p>
        </p:txBody>
      </p:sp>
    </p:spTree>
    <p:extLst>
      <p:ext uri="{BB962C8B-B14F-4D97-AF65-F5344CB8AC3E}">
        <p14:creationId xmlns:p14="http://schemas.microsoft.com/office/powerpoint/2010/main" val="353251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r>
              <a:rPr lang="en-CA" i="1" dirty="0">
                <a:solidFill>
                  <a:schemeClr val="bg1"/>
                </a:solidFill>
              </a:rPr>
              <a:t>Words and music: traditional song.  Tanzania: trans. Howard S. Olson.  Arrangement: More Voice, 2007.  Translation copyright ©</a:t>
            </a:r>
            <a:r>
              <a:rPr lang="en-CA" i="1" dirty="0" err="1">
                <a:solidFill>
                  <a:schemeClr val="bg1"/>
                </a:solidFill>
              </a:rPr>
              <a:t>Makumira</a:t>
            </a:r>
            <a:r>
              <a:rPr lang="en-CA" i="1" dirty="0">
                <a:solidFill>
                  <a:schemeClr val="bg1"/>
                </a:solidFill>
              </a:rPr>
              <a:t> University College (formerly Lutheran Theological College </a:t>
            </a:r>
            <a:r>
              <a:rPr lang="en-CA" i="1" dirty="0" err="1">
                <a:solidFill>
                  <a:schemeClr val="bg1"/>
                </a:solidFill>
              </a:rPr>
              <a:t>Makumira</a:t>
            </a:r>
            <a:r>
              <a:rPr lang="en-CA" i="1" dirty="0">
                <a:solidFill>
                  <a:schemeClr val="bg1"/>
                </a:solidFill>
              </a:rPr>
              <a:t>). P. O. Box 55, </a:t>
            </a:r>
            <a:r>
              <a:rPr lang="en-CA" i="1" dirty="0" err="1">
                <a:solidFill>
                  <a:schemeClr val="bg1"/>
                </a:solidFill>
              </a:rPr>
              <a:t>Usa</a:t>
            </a:r>
            <a:r>
              <a:rPr lang="en-CA" i="1" dirty="0">
                <a:solidFill>
                  <a:schemeClr val="bg1"/>
                </a:solidFill>
              </a:rPr>
              <a:t> River, Tanzania.  Used by permission.  Arrangement copyright ©2007 The United Church of Canada.  </a:t>
            </a:r>
          </a:p>
          <a:p>
            <a:pPr marL="0" indent="0" algn="r">
              <a:buNone/>
            </a:pPr>
            <a:endParaRPr lang="en-CA" dirty="0">
              <a:solidFill>
                <a:schemeClr val="bg1"/>
              </a:solidFill>
            </a:endParaRPr>
          </a:p>
          <a:p>
            <a:pPr marL="0" indent="0">
              <a:lnSpc>
                <a:spcPct val="110000"/>
              </a:lnSpc>
              <a:spcBef>
                <a:spcPts val="0"/>
              </a:spcBef>
              <a:buNone/>
            </a:pPr>
            <a:endParaRPr lang="en-US" sz="4000" dirty="0">
              <a:solidFill>
                <a:srgbClr val="FFFF00"/>
              </a:solidFill>
            </a:endParaRPr>
          </a:p>
          <a:p>
            <a:pPr marL="0" indent="0">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US" dirty="0">
                <a:solidFill>
                  <a:schemeClr val="bg1"/>
                </a:solidFill>
                <a:latin typeface="+mn-lt"/>
              </a:rPr>
              <a:t>Prayer of Illumination</a:t>
            </a:r>
            <a:br>
              <a:rPr lang="en-US" dirty="0">
                <a:solidFill>
                  <a:schemeClr val="bg1"/>
                </a:solidFill>
                <a:latin typeface="+mn-lt"/>
              </a:rPr>
            </a:br>
            <a:r>
              <a:rPr lang="en-US" dirty="0">
                <a:solidFill>
                  <a:schemeClr val="bg1"/>
                </a:solidFill>
                <a:latin typeface="+mn-lt"/>
              </a:rPr>
              <a:t>MV 97 </a:t>
            </a:r>
            <a:r>
              <a:rPr lang="en-CA" dirty="0">
                <a:solidFill>
                  <a:schemeClr val="bg1"/>
                </a:solidFill>
                <a:latin typeface="+mn-lt"/>
              </a:rPr>
              <a:t>Listen, God Is Calling</a:t>
            </a:r>
          </a:p>
        </p:txBody>
      </p:sp>
    </p:spTree>
    <p:extLst>
      <p:ext uri="{BB962C8B-B14F-4D97-AF65-F5344CB8AC3E}">
        <p14:creationId xmlns:p14="http://schemas.microsoft.com/office/powerpoint/2010/main" val="601730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endParaRPr lang="en-CA" sz="4000" dirty="0">
              <a:solidFill>
                <a:schemeClr val="bg1"/>
              </a:solidFill>
            </a:endParaRPr>
          </a:p>
          <a:p>
            <a:pPr marL="0" indent="0">
              <a:buNone/>
            </a:pPr>
            <a:r>
              <a:rPr lang="en-CA" sz="4000" dirty="0">
                <a:solidFill>
                  <a:schemeClr val="bg1"/>
                </a:solidFill>
              </a:rPr>
              <a:t>Listen, God is calling,</a:t>
            </a:r>
          </a:p>
          <a:p>
            <a:pPr marL="0" indent="0">
              <a:buNone/>
            </a:pPr>
            <a:r>
              <a:rPr lang="en-CA" sz="4000" dirty="0">
                <a:solidFill>
                  <a:schemeClr val="bg1"/>
                </a:solidFill>
              </a:rPr>
              <a:t>Through the Word inviting.</a:t>
            </a:r>
          </a:p>
          <a:p>
            <a:pPr marL="0" indent="0">
              <a:buNone/>
            </a:pPr>
            <a:r>
              <a:rPr lang="en-CA" sz="4000" dirty="0">
                <a:solidFill>
                  <a:schemeClr val="bg1"/>
                </a:solidFill>
              </a:rPr>
              <a:t>Offering forgiveness,</a:t>
            </a:r>
          </a:p>
          <a:p>
            <a:pPr marL="0" indent="0">
              <a:buNone/>
            </a:pPr>
            <a:r>
              <a:rPr lang="en-CA" sz="4000" dirty="0">
                <a:solidFill>
                  <a:schemeClr val="bg1"/>
                </a:solidFill>
              </a:rPr>
              <a:t>Comfort and joy.</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413240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1</a:t>
            </a:r>
          </a:p>
          <a:p>
            <a:pPr marL="0" indent="0">
              <a:buNone/>
            </a:pPr>
            <a:r>
              <a:rPr lang="en-CA" sz="4000" dirty="0">
                <a:solidFill>
                  <a:schemeClr val="bg1"/>
                </a:solidFill>
              </a:rPr>
              <a:t>O for a thousand tongues to sing</a:t>
            </a:r>
          </a:p>
          <a:p>
            <a:pPr marL="0" indent="0">
              <a:buNone/>
            </a:pPr>
            <a:r>
              <a:rPr lang="en-CA" sz="4000" dirty="0">
                <a:solidFill>
                  <a:schemeClr val="bg1"/>
                </a:solidFill>
              </a:rPr>
              <a:t>my great Redeemer’s praise,</a:t>
            </a:r>
          </a:p>
          <a:p>
            <a:pPr marL="0" indent="0">
              <a:buNone/>
            </a:pPr>
            <a:r>
              <a:rPr lang="en-CA" sz="4000" dirty="0">
                <a:solidFill>
                  <a:schemeClr val="bg1"/>
                </a:solidFill>
              </a:rPr>
              <a:t>the glories of my God and King,</a:t>
            </a:r>
          </a:p>
          <a:p>
            <a:pPr marL="0" indent="0">
              <a:buNone/>
            </a:pPr>
            <a:r>
              <a:rPr lang="en-CA" sz="4000" dirty="0">
                <a:solidFill>
                  <a:schemeClr val="bg1"/>
                </a:solidFill>
              </a:rPr>
              <a:t>the triumphs of God’s grace.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4110594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buNone/>
            </a:pPr>
            <a:endParaRPr lang="en-US" i="1" dirty="0">
              <a:solidFill>
                <a:schemeClr val="bg1"/>
              </a:solidFill>
            </a:endParaRPr>
          </a:p>
          <a:p>
            <a:pPr marL="0" indent="0">
              <a:buNone/>
            </a:pPr>
            <a:endParaRPr lang="en-CA" sz="4000" dirty="0">
              <a:solidFill>
                <a:schemeClr val="bg1"/>
              </a:solidFill>
            </a:endParaRPr>
          </a:p>
          <a:p>
            <a:pPr marL="0" indent="0">
              <a:lnSpc>
                <a:spcPct val="100000"/>
              </a:lnSpc>
              <a:spcBef>
                <a:spcPts val="0"/>
              </a:spcBef>
              <a:buNone/>
            </a:pPr>
            <a:r>
              <a:rPr lang="en-CA" sz="4000" dirty="0">
                <a:solidFill>
                  <a:schemeClr val="bg1"/>
                </a:solidFill>
              </a:rPr>
              <a:t>Gracious God, open our hearts and minds, our eyes and ears, to Christ’s light as once Saul did. </a:t>
            </a:r>
          </a:p>
          <a:p>
            <a:pPr marL="0" indent="0">
              <a:lnSpc>
                <a:spcPct val="100000"/>
              </a:lnSpc>
              <a:spcBef>
                <a:spcPts val="0"/>
              </a:spcBef>
              <a:buNone/>
            </a:pPr>
            <a:r>
              <a:rPr lang="en-CA" sz="4000" dirty="0">
                <a:solidFill>
                  <a:schemeClr val="bg1"/>
                </a:solidFill>
              </a:rPr>
              <a:t>Amen</a:t>
            </a:r>
          </a:p>
          <a:p>
            <a:pPr marL="0" indent="0">
              <a:buNone/>
            </a:pPr>
            <a:endParaRPr lang="en-CA" sz="4000" dirty="0">
              <a:solidFill>
                <a:schemeClr val="bg1"/>
              </a:solidFill>
            </a:endParaRPr>
          </a:p>
          <a:p>
            <a:pPr marL="0" indent="0">
              <a:lnSpc>
                <a:spcPct val="110000"/>
              </a:lnSpc>
              <a:spcBef>
                <a:spcPts val="0"/>
              </a:spcBef>
              <a:buNone/>
            </a:pPr>
            <a:endParaRPr lang="en-US" sz="4000" dirty="0">
              <a:solidFill>
                <a:srgbClr val="FFFF00"/>
              </a:solidFill>
            </a:endParaRPr>
          </a:p>
          <a:p>
            <a:pPr marL="0" indent="0">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US" dirty="0">
                <a:solidFill>
                  <a:schemeClr val="bg1"/>
                </a:solidFill>
                <a:latin typeface="+mn-lt"/>
              </a:rPr>
              <a:t>Prayer of Illumination</a:t>
            </a:r>
            <a:br>
              <a:rPr lang="en-US" dirty="0">
                <a:solidFill>
                  <a:schemeClr val="bg1"/>
                </a:solidFill>
                <a:latin typeface="+mn-lt"/>
              </a:rPr>
            </a:br>
            <a:endParaRPr lang="en-CA" dirty="0">
              <a:solidFill>
                <a:schemeClr val="bg1"/>
              </a:solidFill>
              <a:latin typeface="+mn-lt"/>
            </a:endParaRPr>
          </a:p>
        </p:txBody>
      </p:sp>
    </p:spTree>
    <p:extLst>
      <p:ext uri="{BB962C8B-B14F-4D97-AF65-F5344CB8AC3E}">
        <p14:creationId xmlns:p14="http://schemas.microsoft.com/office/powerpoint/2010/main" val="1210471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50166" y="1853005"/>
            <a:ext cx="683172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algn="ctr"/>
            <a:r>
              <a:rPr lang="en-US" sz="4000" dirty="0">
                <a:solidFill>
                  <a:schemeClr val="bg1"/>
                </a:solidFill>
              </a:rPr>
              <a:t>Scripture Reading:</a:t>
            </a:r>
          </a:p>
          <a:p>
            <a:pPr algn="ctr"/>
            <a:r>
              <a:rPr lang="en-CA" sz="4000" dirty="0">
                <a:solidFill>
                  <a:schemeClr val="bg1"/>
                </a:solidFill>
              </a:rPr>
              <a:t>Acts 9: 1-6 </a:t>
            </a:r>
          </a:p>
          <a:p>
            <a:pPr algn="ctr"/>
            <a:r>
              <a:rPr lang="en-CA" sz="4000" dirty="0">
                <a:solidFill>
                  <a:schemeClr val="bg1"/>
                </a:solidFill>
              </a:rPr>
              <a:t>&amp; John 21: 1-19</a:t>
            </a:r>
          </a:p>
          <a:p>
            <a:pPr algn="ctr"/>
            <a:r>
              <a:rPr lang="en-US" sz="4000" dirty="0">
                <a:solidFill>
                  <a:schemeClr val="bg1"/>
                </a:solidFill>
              </a:rPr>
              <a:t>New Revised Standard Version Updated Edition</a:t>
            </a:r>
            <a:endParaRPr kumimoji="0" lang="en-CA" sz="4000" b="0" i="0" u="none" strike="noStrike" kern="1200" cap="none" spc="0" normalizeH="0" baseline="0" noProof="0" dirty="0">
              <a:ln>
                <a:noFill/>
              </a:ln>
              <a:solidFill>
                <a:schemeClr val="bg1"/>
              </a:solidFill>
              <a:effectLst/>
              <a:uLnTx/>
              <a:uFillTx/>
              <a:latin typeface="Calibri" panose="020F0502020204030204"/>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sp>
        <p:nvSpPr>
          <p:cNvPr id="12" name="Rectangle 11">
            <a:extLst>
              <a:ext uri="{FF2B5EF4-FFF2-40B4-BE49-F238E27FC236}">
                <a16:creationId xmlns:a16="http://schemas.microsoft.com/office/drawing/2014/main" id="{7F13E69D-EDDC-4F74-9EFE-90CEF5FAF727}"/>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E45D9C10-6466-4ED3-9622-AB966F948A82}"/>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1E9500C1-4282-488E-909F-C5CAAB1E1F6A}"/>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7C248BE-E072-42B4-B550-5C91D91F40C2}"/>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16" name="Picture 15">
            <a:extLst>
              <a:ext uri="{FF2B5EF4-FFF2-40B4-BE49-F238E27FC236}">
                <a16:creationId xmlns:a16="http://schemas.microsoft.com/office/drawing/2014/main" id="{35CAC93B-FA7F-4ED2-9E60-07C37FF27B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4279421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708366"/>
            <a:ext cx="11789664" cy="4021618"/>
          </a:xfrm>
        </p:spPr>
        <p:txBody>
          <a:bodyPr>
            <a:noAutofit/>
          </a:bodyPr>
          <a:lstStyle/>
          <a:p>
            <a:pPr marL="0" indent="0">
              <a:buNone/>
            </a:pPr>
            <a:r>
              <a:rPr lang="en-US" sz="4000" b="1" dirty="0">
                <a:solidFill>
                  <a:schemeClr val="bg1"/>
                </a:solidFill>
              </a:rPr>
              <a:t>The Conversion of Saul</a:t>
            </a:r>
          </a:p>
          <a:p>
            <a:pPr marL="0" indent="0">
              <a:buNone/>
            </a:pPr>
            <a:r>
              <a:rPr lang="en-US" sz="4000" b="1" dirty="0">
                <a:solidFill>
                  <a:schemeClr val="bg1"/>
                </a:solidFill>
              </a:rPr>
              <a:t>9 </a:t>
            </a:r>
            <a:r>
              <a:rPr lang="en-US" sz="4000" dirty="0">
                <a:solidFill>
                  <a:schemeClr val="bg1"/>
                </a:solidFill>
              </a:rPr>
              <a:t>Meanwhile Saul, still breathing threats and murder against the disciples of the Lord, went to the high priest </a:t>
            </a:r>
            <a:r>
              <a:rPr lang="en-US" sz="4000" b="1" baseline="30000" dirty="0">
                <a:solidFill>
                  <a:schemeClr val="bg1"/>
                </a:solidFill>
              </a:rPr>
              <a:t>2 </a:t>
            </a:r>
            <a:r>
              <a:rPr lang="en-US" sz="4000" dirty="0">
                <a:solidFill>
                  <a:schemeClr val="bg1"/>
                </a:solidFill>
              </a:rPr>
              <a:t>and asked him for letters to the synagogues at Damascus, so that if he found any who belonged to the Way, men or women, he might bring them bound to Jerusalem. </a:t>
            </a:r>
          </a:p>
        </p:txBody>
      </p:sp>
    </p:spTree>
    <p:extLst>
      <p:ext uri="{BB962C8B-B14F-4D97-AF65-F5344CB8AC3E}">
        <p14:creationId xmlns:p14="http://schemas.microsoft.com/office/powerpoint/2010/main" val="42210574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499360"/>
            <a:ext cx="11789664" cy="4230624"/>
          </a:xfrm>
        </p:spPr>
        <p:txBody>
          <a:bodyPr>
            <a:noAutofit/>
          </a:bodyPr>
          <a:lstStyle/>
          <a:p>
            <a:pPr marL="0" indent="0" fontAlgn="base">
              <a:lnSpc>
                <a:spcPct val="100000"/>
              </a:lnSpc>
              <a:spcBef>
                <a:spcPts val="0"/>
              </a:spcBef>
              <a:buNone/>
            </a:pPr>
            <a:r>
              <a:rPr lang="en-US" sz="4000" b="1" baseline="30000" dirty="0">
                <a:solidFill>
                  <a:schemeClr val="bg1"/>
                </a:solidFill>
              </a:rPr>
              <a:t>3 </a:t>
            </a:r>
            <a:r>
              <a:rPr lang="en-US" sz="4000" dirty="0">
                <a:solidFill>
                  <a:schemeClr val="bg1"/>
                </a:solidFill>
              </a:rPr>
              <a:t>Now as he was going along and approaching Damascus, suddenly a light from heaven flashed around him. </a:t>
            </a:r>
            <a:r>
              <a:rPr lang="en-US" sz="4000" b="1" baseline="30000" dirty="0">
                <a:solidFill>
                  <a:schemeClr val="bg1"/>
                </a:solidFill>
              </a:rPr>
              <a:t>4 </a:t>
            </a:r>
            <a:r>
              <a:rPr lang="en-US" sz="4000" dirty="0">
                <a:solidFill>
                  <a:schemeClr val="bg1"/>
                </a:solidFill>
              </a:rPr>
              <a:t>He fell to the ground and heard a voice saying to him, “Saul, Saul, why do you persecute me?” </a:t>
            </a:r>
            <a:r>
              <a:rPr lang="en-US" sz="4000" b="1" baseline="30000" dirty="0">
                <a:solidFill>
                  <a:schemeClr val="bg1"/>
                </a:solidFill>
              </a:rPr>
              <a:t>5 </a:t>
            </a:r>
            <a:r>
              <a:rPr lang="en-US" sz="4000" dirty="0">
                <a:solidFill>
                  <a:schemeClr val="bg1"/>
                </a:solidFill>
              </a:rPr>
              <a:t>He asked, “Who are you, Lord?” The reply came, “I am Jesus, whom you are persecuting. </a:t>
            </a:r>
            <a:r>
              <a:rPr lang="en-US" sz="4000" b="1" baseline="30000" dirty="0">
                <a:solidFill>
                  <a:schemeClr val="bg1"/>
                </a:solidFill>
              </a:rPr>
              <a:t>6 </a:t>
            </a:r>
            <a:r>
              <a:rPr lang="en-US" sz="4000" dirty="0">
                <a:solidFill>
                  <a:schemeClr val="bg1"/>
                </a:solidFill>
              </a:rPr>
              <a:t>But get up and enter the city, and you will be told what you are to do.”</a:t>
            </a:r>
            <a:endParaRPr lang="en-CA" sz="4000" dirty="0">
              <a:solidFill>
                <a:schemeClr val="bg1"/>
              </a:solidFill>
            </a:endParaRPr>
          </a:p>
        </p:txBody>
      </p:sp>
    </p:spTree>
    <p:extLst>
      <p:ext uri="{BB962C8B-B14F-4D97-AF65-F5344CB8AC3E}">
        <p14:creationId xmlns:p14="http://schemas.microsoft.com/office/powerpoint/2010/main" val="2301083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907102"/>
            <a:ext cx="11789664" cy="3822882"/>
          </a:xfrm>
        </p:spPr>
        <p:txBody>
          <a:bodyPr>
            <a:noAutofit/>
          </a:bodyPr>
          <a:lstStyle/>
          <a:p>
            <a:pPr marL="0" indent="0">
              <a:buNone/>
            </a:pPr>
            <a:r>
              <a:rPr lang="en-US" sz="4000" b="1" dirty="0">
                <a:solidFill>
                  <a:schemeClr val="bg1"/>
                </a:solidFill>
              </a:rPr>
              <a:t>Jesus Appears to Seven Disciples</a:t>
            </a:r>
          </a:p>
          <a:p>
            <a:pPr marL="0" indent="0">
              <a:buNone/>
            </a:pPr>
            <a:r>
              <a:rPr lang="en-US" sz="4000" b="1" dirty="0">
                <a:solidFill>
                  <a:schemeClr val="bg1"/>
                </a:solidFill>
              </a:rPr>
              <a:t>21 </a:t>
            </a:r>
            <a:r>
              <a:rPr lang="en-US" sz="4000" dirty="0">
                <a:solidFill>
                  <a:schemeClr val="bg1"/>
                </a:solidFill>
              </a:rPr>
              <a:t>After these things Jesus showed himself again to the disciples by the Sea of Tiberias, and he showed himself in this way. </a:t>
            </a:r>
            <a:r>
              <a:rPr lang="en-US" sz="4000" b="1" baseline="30000" dirty="0">
                <a:solidFill>
                  <a:schemeClr val="bg1"/>
                </a:solidFill>
              </a:rPr>
              <a:t>2 </a:t>
            </a:r>
            <a:r>
              <a:rPr lang="en-US" sz="4000" dirty="0">
                <a:solidFill>
                  <a:schemeClr val="bg1"/>
                </a:solidFill>
              </a:rPr>
              <a:t>Gathered there together were Simon Peter, Thomas called the Twin,</a:t>
            </a:r>
            <a:r>
              <a:rPr lang="en-US" sz="4000" baseline="30000" dirty="0">
                <a:solidFill>
                  <a:schemeClr val="bg1"/>
                </a:solidFill>
              </a:rPr>
              <a:t>[</a:t>
            </a:r>
            <a:r>
              <a:rPr lang="en-US" sz="4000" baseline="30000" dirty="0">
                <a:solidFill>
                  <a:schemeClr val="bg1"/>
                </a:solidFill>
                <a:hlinkClick r:id="rId2" tooltip="See footnote a">
                  <a:extLst>
                    <a:ext uri="{A12FA001-AC4F-418D-AE19-62706E023703}">
                      <ahyp:hlinkClr xmlns:ahyp="http://schemas.microsoft.com/office/drawing/2018/hyperlinkcolor" val="tx"/>
                    </a:ext>
                  </a:extLst>
                </a:hlinkClick>
              </a:rPr>
              <a:t>a</a:t>
            </a:r>
            <a:r>
              <a:rPr lang="en-US" sz="4000" baseline="30000" dirty="0">
                <a:solidFill>
                  <a:schemeClr val="bg1"/>
                </a:solidFill>
              </a:rPr>
              <a:t>]</a:t>
            </a:r>
            <a:r>
              <a:rPr lang="en-US" sz="4000" dirty="0">
                <a:solidFill>
                  <a:schemeClr val="bg1"/>
                </a:solidFill>
              </a:rPr>
              <a:t> Nathanael of Cana in Galilee, the sons of Zebedee, and two others of his disciples. </a:t>
            </a:r>
          </a:p>
        </p:txBody>
      </p:sp>
    </p:spTree>
    <p:extLst>
      <p:ext uri="{BB962C8B-B14F-4D97-AF65-F5344CB8AC3E}">
        <p14:creationId xmlns:p14="http://schemas.microsoft.com/office/powerpoint/2010/main" val="2462579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490651"/>
            <a:ext cx="11789664" cy="4239333"/>
          </a:xfrm>
        </p:spPr>
        <p:txBody>
          <a:bodyPr>
            <a:noAutofit/>
          </a:bodyPr>
          <a:lstStyle/>
          <a:p>
            <a:pPr marL="0" indent="0">
              <a:lnSpc>
                <a:spcPct val="100000"/>
              </a:lnSpc>
              <a:spcBef>
                <a:spcPts val="0"/>
              </a:spcBef>
              <a:buNone/>
            </a:pPr>
            <a:r>
              <a:rPr lang="en-US" sz="4000" b="1" baseline="30000" dirty="0">
                <a:solidFill>
                  <a:schemeClr val="bg1"/>
                </a:solidFill>
              </a:rPr>
              <a:t>3 </a:t>
            </a:r>
            <a:r>
              <a:rPr lang="en-US" sz="4000" dirty="0">
                <a:solidFill>
                  <a:schemeClr val="bg1"/>
                </a:solidFill>
              </a:rPr>
              <a:t>Simon Peter said to them, “I am going fishing.” They said to him, “We will go with you.” They went out and got into the boat, but that night they caught nothing.</a:t>
            </a:r>
          </a:p>
          <a:p>
            <a:pPr marL="0" indent="0">
              <a:lnSpc>
                <a:spcPct val="100000"/>
              </a:lnSpc>
              <a:spcBef>
                <a:spcPts val="0"/>
              </a:spcBef>
              <a:buNone/>
            </a:pPr>
            <a:r>
              <a:rPr lang="en-US" sz="4000" b="1" baseline="30000" dirty="0">
                <a:solidFill>
                  <a:schemeClr val="bg1"/>
                </a:solidFill>
              </a:rPr>
              <a:t>4 </a:t>
            </a:r>
            <a:r>
              <a:rPr lang="en-US" sz="4000" dirty="0">
                <a:solidFill>
                  <a:schemeClr val="bg1"/>
                </a:solidFill>
              </a:rPr>
              <a:t>Just after daybreak, Jesus stood on the beach, but the disciples did not know that it was Jesus. </a:t>
            </a:r>
            <a:r>
              <a:rPr lang="en-US" sz="4000" b="1" baseline="30000" dirty="0">
                <a:solidFill>
                  <a:schemeClr val="bg1"/>
                </a:solidFill>
              </a:rPr>
              <a:t>5 </a:t>
            </a:r>
            <a:r>
              <a:rPr lang="en-US" sz="4000" dirty="0">
                <a:solidFill>
                  <a:schemeClr val="bg1"/>
                </a:solidFill>
              </a:rPr>
              <a:t>Jesus said to them, “Children, you have no fish, have you?” They answered him, “No.” </a:t>
            </a:r>
          </a:p>
        </p:txBody>
      </p:sp>
    </p:spTree>
    <p:extLst>
      <p:ext uri="{BB962C8B-B14F-4D97-AF65-F5344CB8AC3E}">
        <p14:creationId xmlns:p14="http://schemas.microsoft.com/office/powerpoint/2010/main" val="2525400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490651"/>
            <a:ext cx="11789664" cy="4239333"/>
          </a:xfrm>
        </p:spPr>
        <p:txBody>
          <a:bodyPr>
            <a:noAutofit/>
          </a:bodyPr>
          <a:lstStyle/>
          <a:p>
            <a:pPr marL="0" indent="0">
              <a:lnSpc>
                <a:spcPct val="100000"/>
              </a:lnSpc>
              <a:spcBef>
                <a:spcPts val="0"/>
              </a:spcBef>
              <a:buNone/>
            </a:pPr>
            <a:r>
              <a:rPr lang="en-US" sz="4000" b="1" baseline="30000" dirty="0">
                <a:solidFill>
                  <a:schemeClr val="bg1"/>
                </a:solidFill>
              </a:rPr>
              <a:t>6 </a:t>
            </a:r>
            <a:r>
              <a:rPr lang="en-US" sz="4000" dirty="0">
                <a:solidFill>
                  <a:schemeClr val="bg1"/>
                </a:solidFill>
              </a:rPr>
              <a:t>He said to them, “Cast the net to the right side of the boat, and you will find some.” So they cast it, and now they were not able to haul it in because there were so many fish. </a:t>
            </a:r>
            <a:r>
              <a:rPr lang="en-US" sz="4000" b="1" baseline="30000" dirty="0">
                <a:solidFill>
                  <a:schemeClr val="bg1"/>
                </a:solidFill>
              </a:rPr>
              <a:t>7 </a:t>
            </a:r>
            <a:r>
              <a:rPr lang="en-US" sz="4000" dirty="0">
                <a:solidFill>
                  <a:schemeClr val="bg1"/>
                </a:solidFill>
              </a:rPr>
              <a:t>That disciple whom Jesus loved said to Peter, “It is the Lord!” When Simon Peter heard that it was the Lord, he put on his outer garment, for he had taken it off, and jumped into the sea. </a:t>
            </a:r>
          </a:p>
        </p:txBody>
      </p:sp>
    </p:spTree>
    <p:extLst>
      <p:ext uri="{BB962C8B-B14F-4D97-AF65-F5344CB8AC3E}">
        <p14:creationId xmlns:p14="http://schemas.microsoft.com/office/powerpoint/2010/main" val="3256791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490651"/>
            <a:ext cx="11789664" cy="4239333"/>
          </a:xfrm>
        </p:spPr>
        <p:txBody>
          <a:bodyPr>
            <a:noAutofit/>
          </a:bodyPr>
          <a:lstStyle/>
          <a:p>
            <a:pPr marL="0" indent="0">
              <a:buNone/>
            </a:pPr>
            <a:r>
              <a:rPr lang="en-US" sz="4000" b="1" baseline="30000" dirty="0">
                <a:solidFill>
                  <a:schemeClr val="bg1"/>
                </a:solidFill>
              </a:rPr>
              <a:t>8 </a:t>
            </a:r>
            <a:r>
              <a:rPr lang="en-US" sz="4000" dirty="0">
                <a:solidFill>
                  <a:schemeClr val="bg1"/>
                </a:solidFill>
              </a:rPr>
              <a:t>But the other disciples came in the boat, dragging the net full of fish, for they were not far from the land, only about a hundred yards off.  </a:t>
            </a:r>
            <a:r>
              <a:rPr lang="en-US" sz="4000" b="1" baseline="30000" dirty="0">
                <a:solidFill>
                  <a:schemeClr val="bg1"/>
                </a:solidFill>
              </a:rPr>
              <a:t>9 </a:t>
            </a:r>
            <a:r>
              <a:rPr lang="en-US" sz="4000" dirty="0">
                <a:solidFill>
                  <a:schemeClr val="bg1"/>
                </a:solidFill>
              </a:rPr>
              <a:t>When they had gone ashore, they saw a charcoal fire there, with fish on it, and bread. </a:t>
            </a:r>
            <a:r>
              <a:rPr lang="en-US" sz="4000" b="1" baseline="30000" dirty="0">
                <a:solidFill>
                  <a:schemeClr val="bg1"/>
                </a:solidFill>
              </a:rPr>
              <a:t>10 </a:t>
            </a:r>
            <a:r>
              <a:rPr lang="en-US" sz="4000" dirty="0">
                <a:solidFill>
                  <a:schemeClr val="bg1"/>
                </a:solidFill>
              </a:rPr>
              <a:t>Jesus said to them, “Bring some of the fish that you have just caught.” </a:t>
            </a:r>
          </a:p>
        </p:txBody>
      </p:sp>
    </p:spTree>
    <p:extLst>
      <p:ext uri="{BB962C8B-B14F-4D97-AF65-F5344CB8AC3E}">
        <p14:creationId xmlns:p14="http://schemas.microsoft.com/office/powerpoint/2010/main" val="857890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464526"/>
            <a:ext cx="11789664" cy="4265458"/>
          </a:xfrm>
        </p:spPr>
        <p:txBody>
          <a:bodyPr>
            <a:noAutofit/>
          </a:bodyPr>
          <a:lstStyle/>
          <a:p>
            <a:pPr marL="0" indent="0">
              <a:buNone/>
            </a:pPr>
            <a:r>
              <a:rPr lang="en-US" sz="4000" b="1" baseline="30000" dirty="0">
                <a:solidFill>
                  <a:schemeClr val="bg1"/>
                </a:solidFill>
              </a:rPr>
              <a:t>11 </a:t>
            </a:r>
            <a:r>
              <a:rPr lang="en-US" sz="4000" dirty="0">
                <a:solidFill>
                  <a:schemeClr val="bg1"/>
                </a:solidFill>
              </a:rPr>
              <a:t>So Simon Peter went aboard and hauled the net ashore, full of large fish, a hundred fifty-three of them, and though there were so many, the net was not torn. </a:t>
            </a:r>
            <a:r>
              <a:rPr lang="en-US" sz="4000" b="1" baseline="30000" dirty="0">
                <a:solidFill>
                  <a:schemeClr val="bg1"/>
                </a:solidFill>
              </a:rPr>
              <a:t>12 </a:t>
            </a:r>
            <a:r>
              <a:rPr lang="en-US" sz="4000" dirty="0">
                <a:solidFill>
                  <a:schemeClr val="bg1"/>
                </a:solidFill>
              </a:rPr>
              <a:t>Jesus said to them, “Come and have breakfast.” Now none of the disciples dared to ask him, “Who are you?” because they knew it was the Lord. </a:t>
            </a:r>
          </a:p>
        </p:txBody>
      </p:sp>
    </p:spTree>
    <p:extLst>
      <p:ext uri="{BB962C8B-B14F-4D97-AF65-F5344CB8AC3E}">
        <p14:creationId xmlns:p14="http://schemas.microsoft.com/office/powerpoint/2010/main" val="1433692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812869"/>
            <a:ext cx="11789664" cy="3917115"/>
          </a:xfrm>
        </p:spPr>
        <p:txBody>
          <a:bodyPr>
            <a:noAutofit/>
          </a:bodyPr>
          <a:lstStyle/>
          <a:p>
            <a:pPr marL="0" indent="0">
              <a:buNone/>
            </a:pPr>
            <a:r>
              <a:rPr lang="en-US" sz="4000" b="1" baseline="30000" dirty="0">
                <a:solidFill>
                  <a:schemeClr val="bg1"/>
                </a:solidFill>
              </a:rPr>
              <a:t>13 </a:t>
            </a:r>
            <a:r>
              <a:rPr lang="en-US" sz="4000" dirty="0">
                <a:solidFill>
                  <a:schemeClr val="bg1"/>
                </a:solidFill>
              </a:rPr>
              <a:t>Jesus came and took the bread and gave it to them and did the same with the fish. </a:t>
            </a:r>
            <a:r>
              <a:rPr lang="en-US" sz="4000" b="1" baseline="30000" dirty="0">
                <a:solidFill>
                  <a:schemeClr val="bg1"/>
                </a:solidFill>
              </a:rPr>
              <a:t>14 </a:t>
            </a:r>
            <a:r>
              <a:rPr lang="en-US" sz="4000" dirty="0">
                <a:solidFill>
                  <a:schemeClr val="bg1"/>
                </a:solidFill>
              </a:rPr>
              <a:t>This was now the third time that Jesus appeared to the disciples after he was raised from the dead.</a:t>
            </a:r>
          </a:p>
        </p:txBody>
      </p:sp>
    </p:spTree>
    <p:extLst>
      <p:ext uri="{BB962C8B-B14F-4D97-AF65-F5344CB8AC3E}">
        <p14:creationId xmlns:p14="http://schemas.microsoft.com/office/powerpoint/2010/main" val="122165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2</a:t>
            </a:r>
          </a:p>
          <a:p>
            <a:pPr marL="0" indent="0">
              <a:buNone/>
            </a:pPr>
            <a:r>
              <a:rPr lang="en-CA" sz="4000" dirty="0">
                <a:solidFill>
                  <a:schemeClr val="bg1"/>
                </a:solidFill>
              </a:rPr>
              <a:t>Jesus! The name that charms our fears,</a:t>
            </a:r>
          </a:p>
          <a:p>
            <a:pPr marL="0" indent="0">
              <a:buNone/>
            </a:pPr>
            <a:r>
              <a:rPr lang="en-CA" sz="4000" dirty="0">
                <a:solidFill>
                  <a:schemeClr val="bg1"/>
                </a:solidFill>
              </a:rPr>
              <a:t>that bids our sorrows cease;</a:t>
            </a:r>
          </a:p>
          <a:p>
            <a:pPr marL="0" indent="0">
              <a:buNone/>
            </a:pPr>
            <a:r>
              <a:rPr lang="en-CA" sz="4000" dirty="0">
                <a:solidFill>
                  <a:schemeClr val="bg1"/>
                </a:solidFill>
              </a:rPr>
              <a:t>‘tis music in the sinner’s ears,</a:t>
            </a:r>
          </a:p>
          <a:p>
            <a:pPr marL="0" indent="0">
              <a:buNone/>
            </a:pPr>
            <a:r>
              <a:rPr lang="en-CA" sz="4000" dirty="0">
                <a:solidFill>
                  <a:schemeClr val="bg1"/>
                </a:solidFill>
              </a:rPr>
              <a:t>‘tis life and health and peace.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7708005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211977"/>
            <a:ext cx="11789664" cy="4518007"/>
          </a:xfrm>
        </p:spPr>
        <p:txBody>
          <a:bodyPr>
            <a:noAutofit/>
          </a:bodyPr>
          <a:lstStyle/>
          <a:p>
            <a:pPr marL="0" indent="0">
              <a:buNone/>
            </a:pPr>
            <a:r>
              <a:rPr lang="en-US" sz="4000" b="1" dirty="0">
                <a:solidFill>
                  <a:schemeClr val="bg1"/>
                </a:solidFill>
              </a:rPr>
              <a:t>Jesus and Peter</a:t>
            </a:r>
          </a:p>
          <a:p>
            <a:pPr marL="0" indent="0">
              <a:buNone/>
            </a:pPr>
            <a:r>
              <a:rPr lang="en-US" sz="4000" b="1" baseline="30000" dirty="0">
                <a:solidFill>
                  <a:schemeClr val="bg1"/>
                </a:solidFill>
              </a:rPr>
              <a:t>15 </a:t>
            </a:r>
            <a:r>
              <a:rPr lang="en-US" sz="4000" dirty="0">
                <a:solidFill>
                  <a:schemeClr val="bg1"/>
                </a:solidFill>
              </a:rPr>
              <a:t>When they had finished breakfast, Jesus said to Simon Peter, “Simon son of John, do you love me more than these?” He said to him, “Yes, Lord; you know that I love you.” Jesus said to him, “Feed my lambs.” </a:t>
            </a:r>
            <a:r>
              <a:rPr lang="en-US" sz="4000" b="1" baseline="30000" dirty="0">
                <a:solidFill>
                  <a:schemeClr val="bg1"/>
                </a:solidFill>
              </a:rPr>
              <a:t>16 </a:t>
            </a:r>
            <a:r>
              <a:rPr lang="en-US" sz="4000" dirty="0">
                <a:solidFill>
                  <a:schemeClr val="bg1"/>
                </a:solidFill>
              </a:rPr>
              <a:t>A second time he said to him, “Simon son of John, do you love me?” He said to him, “Yes, Lord; you know that I love you.” Jesus said to him, “Tend my sheep.”  </a:t>
            </a:r>
          </a:p>
        </p:txBody>
      </p:sp>
    </p:spTree>
    <p:extLst>
      <p:ext uri="{BB962C8B-B14F-4D97-AF65-F5344CB8AC3E}">
        <p14:creationId xmlns:p14="http://schemas.microsoft.com/office/powerpoint/2010/main" val="6569645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621279"/>
            <a:ext cx="11789664" cy="4108705"/>
          </a:xfrm>
        </p:spPr>
        <p:txBody>
          <a:bodyPr>
            <a:noAutofit/>
          </a:bodyPr>
          <a:lstStyle/>
          <a:p>
            <a:pPr marL="0" indent="0">
              <a:buNone/>
            </a:pPr>
            <a:r>
              <a:rPr lang="en-US" sz="4000" b="1" baseline="30000" dirty="0">
                <a:solidFill>
                  <a:schemeClr val="bg1"/>
                </a:solidFill>
              </a:rPr>
              <a:t>17 </a:t>
            </a:r>
            <a:r>
              <a:rPr lang="en-US" sz="4000" dirty="0">
                <a:solidFill>
                  <a:schemeClr val="bg1"/>
                </a:solidFill>
              </a:rPr>
              <a:t>He said to him the third time, “Simon son of John, do you love me?” Peter felt hurt because he said to him the third time, “Do you love me?” And he said to him, “Lord, you know everything; you know that I love you.” Jesus said to him, “Feed my sheep. </a:t>
            </a:r>
          </a:p>
        </p:txBody>
      </p:sp>
    </p:spTree>
    <p:extLst>
      <p:ext uri="{BB962C8B-B14F-4D97-AF65-F5344CB8AC3E}">
        <p14:creationId xmlns:p14="http://schemas.microsoft.com/office/powerpoint/2010/main" val="8802562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3013165"/>
            <a:ext cx="11789664" cy="3716819"/>
          </a:xfrm>
        </p:spPr>
        <p:txBody>
          <a:bodyPr>
            <a:noAutofit/>
          </a:bodyPr>
          <a:lstStyle/>
          <a:p>
            <a:pPr marL="0" indent="0">
              <a:buNone/>
            </a:pPr>
            <a:r>
              <a:rPr lang="en-US" sz="4000" b="1" baseline="30000" dirty="0">
                <a:solidFill>
                  <a:schemeClr val="bg1"/>
                </a:solidFill>
              </a:rPr>
              <a:t>18 </a:t>
            </a:r>
            <a:r>
              <a:rPr lang="en-US" sz="4000" dirty="0">
                <a:solidFill>
                  <a:schemeClr val="bg1"/>
                </a:solidFill>
              </a:rPr>
              <a:t>Very truly, I tell you, when you were younger, you used to fasten your own belt and to go wherever you wished. But when you grow old, you will stretch out your hands, and someone else will fasten a belt around you and take you where you do not wish to go.”</a:t>
            </a:r>
          </a:p>
        </p:txBody>
      </p:sp>
    </p:spTree>
    <p:extLst>
      <p:ext uri="{BB962C8B-B14F-4D97-AF65-F5344CB8AC3E}">
        <p14:creationId xmlns:p14="http://schemas.microsoft.com/office/powerpoint/2010/main" val="3252191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899953"/>
            <a:ext cx="11789664" cy="3830031"/>
          </a:xfrm>
        </p:spPr>
        <p:txBody>
          <a:bodyPr>
            <a:noAutofit/>
          </a:bodyPr>
          <a:lstStyle/>
          <a:p>
            <a:pPr marL="0" indent="0">
              <a:buNone/>
            </a:pPr>
            <a:r>
              <a:rPr lang="en-US" sz="4000" b="1" baseline="30000" dirty="0">
                <a:solidFill>
                  <a:schemeClr val="bg1"/>
                </a:solidFill>
              </a:rPr>
              <a:t>19 </a:t>
            </a:r>
            <a:r>
              <a:rPr lang="en-US" sz="4000" dirty="0">
                <a:solidFill>
                  <a:schemeClr val="bg1"/>
                </a:solidFill>
              </a:rPr>
              <a:t>(He said this to indicate the kind of death by which he would glorify God.) After this he said to him, “Follow me.”</a:t>
            </a:r>
          </a:p>
        </p:txBody>
      </p:sp>
    </p:spTree>
    <p:extLst>
      <p:ext uri="{BB962C8B-B14F-4D97-AF65-F5344CB8AC3E}">
        <p14:creationId xmlns:p14="http://schemas.microsoft.com/office/powerpoint/2010/main" val="1357633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r>
              <a:rPr lang="en-CA" i="1" dirty="0">
                <a:solidFill>
                  <a:schemeClr val="bg1"/>
                </a:solidFill>
              </a:rPr>
              <a:t>Words: </a:t>
            </a:r>
            <a:r>
              <a:rPr lang="en-CA" i="1" dirty="0" err="1">
                <a:solidFill>
                  <a:schemeClr val="bg1"/>
                </a:solidFill>
              </a:rPr>
              <a:t>Cesáreo</a:t>
            </a:r>
            <a:r>
              <a:rPr lang="en-CA" i="1" dirty="0">
                <a:solidFill>
                  <a:schemeClr val="bg1"/>
                </a:solidFill>
              </a:rPr>
              <a:t> </a:t>
            </a:r>
            <a:r>
              <a:rPr lang="en-CA" i="1" dirty="0" err="1">
                <a:solidFill>
                  <a:schemeClr val="bg1"/>
                </a:solidFill>
              </a:rPr>
              <a:t>Gabaráin</a:t>
            </a:r>
            <a:r>
              <a:rPr lang="en-CA" i="1" dirty="0">
                <a:solidFill>
                  <a:schemeClr val="bg1"/>
                </a:solidFill>
              </a:rPr>
              <a:t> 1979, trans. Gertrude C. </a:t>
            </a:r>
            <a:r>
              <a:rPr lang="en-CA" i="1" dirty="0" err="1">
                <a:solidFill>
                  <a:schemeClr val="bg1"/>
                </a:solidFill>
              </a:rPr>
              <a:t>Suppe</a:t>
            </a:r>
            <a:r>
              <a:rPr lang="en-CA" i="1" dirty="0">
                <a:solidFill>
                  <a:schemeClr val="bg1"/>
                </a:solidFill>
              </a:rPr>
              <a:t>, George Lockwood, Raquel Gutiérrez-</a:t>
            </a:r>
            <a:r>
              <a:rPr lang="en-CA" i="1" dirty="0" err="1">
                <a:solidFill>
                  <a:schemeClr val="bg1"/>
                </a:solidFill>
              </a:rPr>
              <a:t>Achón</a:t>
            </a:r>
            <a:r>
              <a:rPr lang="en-CA" i="1" dirty="0">
                <a:solidFill>
                  <a:schemeClr val="bg1"/>
                </a:solidFill>
              </a:rPr>
              <a:t> 1987.  Music: </a:t>
            </a:r>
            <a:r>
              <a:rPr lang="en-CA" i="1" dirty="0" err="1">
                <a:solidFill>
                  <a:schemeClr val="bg1"/>
                </a:solidFill>
              </a:rPr>
              <a:t>Cesáreo</a:t>
            </a:r>
            <a:r>
              <a:rPr lang="en-CA" i="1" dirty="0">
                <a:solidFill>
                  <a:schemeClr val="bg1"/>
                </a:solidFill>
              </a:rPr>
              <a:t> </a:t>
            </a:r>
            <a:r>
              <a:rPr lang="en-CA" i="1" dirty="0" err="1">
                <a:solidFill>
                  <a:schemeClr val="bg1"/>
                </a:solidFill>
              </a:rPr>
              <a:t>Gabaráin</a:t>
            </a:r>
            <a:r>
              <a:rPr lang="en-CA" i="1" dirty="0">
                <a:solidFill>
                  <a:schemeClr val="bg1"/>
                </a:solidFill>
              </a:rPr>
              <a:t> 1979, harm. Skinner Chávez-Melo 1987.  Words and music copyright © 1979 </a:t>
            </a:r>
            <a:r>
              <a:rPr lang="en-CA" i="1" dirty="0" err="1">
                <a:solidFill>
                  <a:schemeClr val="bg1"/>
                </a:solidFill>
              </a:rPr>
              <a:t>Cesáreo</a:t>
            </a:r>
            <a:r>
              <a:rPr lang="en-CA" i="1" dirty="0">
                <a:solidFill>
                  <a:schemeClr val="bg1"/>
                </a:solidFill>
              </a:rPr>
              <a:t> </a:t>
            </a:r>
            <a:r>
              <a:rPr lang="en-CA" i="1" dirty="0" err="1">
                <a:solidFill>
                  <a:schemeClr val="bg1"/>
                </a:solidFill>
              </a:rPr>
              <a:t>Gabaráin</a:t>
            </a:r>
            <a:r>
              <a:rPr lang="en-CA" i="1" dirty="0">
                <a:solidFill>
                  <a:schemeClr val="bg1"/>
                </a:solidFill>
              </a:rPr>
              <a:t>, administered by Oregon Catholic Press. Translation copyright ©1989.  The United Methodist Publishing House.  Harmony copyright ©1987 Skinner Chávez-Melo.  Used by permission of Juan Francisco Chávez.   </a:t>
            </a:r>
          </a:p>
          <a:p>
            <a:pPr marL="0" indent="0" algn="r">
              <a:buNone/>
            </a:pPr>
            <a:endParaRPr lang="en-CA" dirty="0">
              <a:solidFill>
                <a:schemeClr val="bg1"/>
              </a:solidFill>
            </a:endParaRPr>
          </a:p>
          <a:p>
            <a:pPr marL="0" indent="0">
              <a:lnSpc>
                <a:spcPct val="110000"/>
              </a:lnSpc>
              <a:spcBef>
                <a:spcPts val="0"/>
              </a:spcBef>
              <a:buNone/>
            </a:pPr>
            <a:endParaRPr lang="en-US" sz="4000" dirty="0">
              <a:solidFill>
                <a:srgbClr val="FFFF00"/>
              </a:solidFill>
            </a:endParaRPr>
          </a:p>
          <a:p>
            <a:pPr marL="0" indent="0">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US" dirty="0">
                <a:solidFill>
                  <a:schemeClr val="bg1"/>
                </a:solidFill>
                <a:latin typeface="+mn-lt"/>
              </a:rPr>
              <a:t>Hymn: VU 563</a:t>
            </a:r>
            <a:br>
              <a:rPr lang="en-US" dirty="0">
                <a:solidFill>
                  <a:schemeClr val="bg1"/>
                </a:solidFill>
                <a:latin typeface="+mn-lt"/>
              </a:rPr>
            </a:br>
            <a:r>
              <a:rPr lang="en-CA" dirty="0">
                <a:solidFill>
                  <a:schemeClr val="bg1"/>
                </a:solidFill>
                <a:latin typeface="+mn-lt"/>
              </a:rPr>
              <a:t>Jesus, You Have Come to the Lakeshore</a:t>
            </a:r>
          </a:p>
        </p:txBody>
      </p:sp>
    </p:spTree>
    <p:extLst>
      <p:ext uri="{BB962C8B-B14F-4D97-AF65-F5344CB8AC3E}">
        <p14:creationId xmlns:p14="http://schemas.microsoft.com/office/powerpoint/2010/main" val="1902006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dirty="0">
                <a:solidFill>
                  <a:schemeClr val="bg1"/>
                </a:solidFill>
              </a:rPr>
              <a:t>Verse 1</a:t>
            </a:r>
          </a:p>
          <a:p>
            <a:pPr marL="0" indent="0">
              <a:buNone/>
            </a:pPr>
            <a:r>
              <a:rPr lang="en-CA" sz="4000" dirty="0">
                <a:solidFill>
                  <a:schemeClr val="bg1"/>
                </a:solidFill>
              </a:rPr>
              <a:t>Jesus, you have come to the lakeshore</a:t>
            </a:r>
          </a:p>
          <a:p>
            <a:pPr marL="0" indent="0">
              <a:buNone/>
            </a:pPr>
            <a:r>
              <a:rPr lang="en-CA" sz="4000" dirty="0">
                <a:solidFill>
                  <a:schemeClr val="bg1"/>
                </a:solidFill>
              </a:rPr>
              <a:t>Looking neither for wealthy nor wise ones;</a:t>
            </a:r>
          </a:p>
          <a:p>
            <a:pPr marL="0" indent="0">
              <a:buNone/>
            </a:pPr>
            <a:r>
              <a:rPr lang="en-CA" sz="4000" dirty="0">
                <a:solidFill>
                  <a:schemeClr val="bg1"/>
                </a:solidFill>
              </a:rPr>
              <a:t>You only asked me to follow humbly.</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3788143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i="1" dirty="0">
                <a:solidFill>
                  <a:schemeClr val="bg1"/>
                </a:solidFill>
              </a:rPr>
              <a:t>Refrain</a:t>
            </a:r>
          </a:p>
          <a:p>
            <a:pPr marL="0" indent="0">
              <a:buNone/>
            </a:pPr>
            <a:r>
              <a:rPr lang="en-CA" sz="4000" dirty="0">
                <a:solidFill>
                  <a:schemeClr val="bg1"/>
                </a:solidFill>
              </a:rPr>
              <a:t>O Jesus, with your eyes you have searched me,</a:t>
            </a:r>
          </a:p>
          <a:p>
            <a:pPr marL="0" indent="0">
              <a:buNone/>
            </a:pPr>
            <a:r>
              <a:rPr lang="en-CA" sz="4000" dirty="0">
                <a:solidFill>
                  <a:schemeClr val="bg1"/>
                </a:solidFill>
              </a:rPr>
              <a:t>And while smiling, have spoken my name;</a:t>
            </a:r>
          </a:p>
          <a:p>
            <a:pPr marL="0" indent="0">
              <a:buNone/>
            </a:pPr>
            <a:r>
              <a:rPr lang="en-CA" sz="4000" dirty="0">
                <a:solidFill>
                  <a:schemeClr val="bg1"/>
                </a:solidFill>
              </a:rPr>
              <a:t>Now my boat’s left on the shore-line behind me;</a:t>
            </a:r>
          </a:p>
          <a:p>
            <a:pPr marL="0" indent="0">
              <a:buNone/>
            </a:pPr>
            <a:r>
              <a:rPr lang="en-CA" sz="4000" dirty="0">
                <a:solidFill>
                  <a:schemeClr val="bg1"/>
                </a:solidFill>
              </a:rPr>
              <a:t>By your side I will see other seas.</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450791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dirty="0">
                <a:solidFill>
                  <a:schemeClr val="bg1"/>
                </a:solidFill>
              </a:rPr>
              <a:t>Verse 2</a:t>
            </a:r>
          </a:p>
          <a:p>
            <a:pPr marL="0" indent="0">
              <a:buNone/>
            </a:pPr>
            <a:r>
              <a:rPr lang="en-CA" sz="4000" dirty="0">
                <a:solidFill>
                  <a:schemeClr val="bg1"/>
                </a:solidFill>
              </a:rPr>
              <a:t>You know so well my possessions;</a:t>
            </a:r>
          </a:p>
          <a:p>
            <a:pPr marL="0" indent="0">
              <a:buNone/>
            </a:pPr>
            <a:r>
              <a:rPr lang="en-CA" sz="4000" dirty="0">
                <a:solidFill>
                  <a:schemeClr val="bg1"/>
                </a:solidFill>
              </a:rPr>
              <a:t>My boat carries no gold and no weapons;</a:t>
            </a:r>
          </a:p>
          <a:p>
            <a:pPr marL="0" indent="0">
              <a:buNone/>
            </a:pPr>
            <a:r>
              <a:rPr lang="en-CA" sz="4000" dirty="0">
                <a:solidFill>
                  <a:schemeClr val="bg1"/>
                </a:solidFill>
              </a:rPr>
              <a:t>You will find there my nets and labour.</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7845978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i="1" dirty="0">
                <a:solidFill>
                  <a:schemeClr val="bg1"/>
                </a:solidFill>
              </a:rPr>
              <a:t>Refrain</a:t>
            </a:r>
          </a:p>
          <a:p>
            <a:pPr marL="0" indent="0">
              <a:buNone/>
            </a:pPr>
            <a:r>
              <a:rPr lang="en-CA" sz="4000" dirty="0">
                <a:solidFill>
                  <a:schemeClr val="bg1"/>
                </a:solidFill>
              </a:rPr>
              <a:t>O Jesus, with your eyes you have searched me,</a:t>
            </a:r>
          </a:p>
          <a:p>
            <a:pPr marL="0" indent="0">
              <a:buNone/>
            </a:pPr>
            <a:r>
              <a:rPr lang="en-CA" sz="4000" dirty="0">
                <a:solidFill>
                  <a:schemeClr val="bg1"/>
                </a:solidFill>
              </a:rPr>
              <a:t>And while smiling, have spoken my name;</a:t>
            </a:r>
          </a:p>
          <a:p>
            <a:pPr marL="0" indent="0">
              <a:buNone/>
            </a:pPr>
            <a:r>
              <a:rPr lang="en-CA" sz="4000" dirty="0">
                <a:solidFill>
                  <a:schemeClr val="bg1"/>
                </a:solidFill>
              </a:rPr>
              <a:t>Now my boat’s left on the shore-line behind me;</a:t>
            </a:r>
          </a:p>
          <a:p>
            <a:pPr marL="0" indent="0">
              <a:buNone/>
            </a:pPr>
            <a:r>
              <a:rPr lang="en-CA" sz="4000" dirty="0">
                <a:solidFill>
                  <a:schemeClr val="bg1"/>
                </a:solidFill>
              </a:rPr>
              <a:t>By your side I will see other seas.</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9558768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dirty="0">
                <a:solidFill>
                  <a:schemeClr val="bg1"/>
                </a:solidFill>
              </a:rPr>
              <a:t>Verse 3</a:t>
            </a:r>
          </a:p>
          <a:p>
            <a:pPr marL="0" indent="0">
              <a:buNone/>
            </a:pPr>
            <a:r>
              <a:rPr lang="en-CA" sz="4000" dirty="0">
                <a:solidFill>
                  <a:schemeClr val="bg1"/>
                </a:solidFill>
              </a:rPr>
              <a:t>You need my hands, full of caring</a:t>
            </a:r>
          </a:p>
          <a:p>
            <a:pPr marL="0" indent="0">
              <a:buNone/>
            </a:pPr>
            <a:r>
              <a:rPr lang="en-CA" sz="4000" dirty="0">
                <a:solidFill>
                  <a:schemeClr val="bg1"/>
                </a:solidFill>
              </a:rPr>
              <a:t>Through my labours to give others rest,</a:t>
            </a:r>
          </a:p>
          <a:p>
            <a:pPr marL="0" indent="0">
              <a:buNone/>
            </a:pPr>
            <a:r>
              <a:rPr lang="en-CA" sz="4000" dirty="0">
                <a:solidFill>
                  <a:schemeClr val="bg1"/>
                </a:solidFill>
              </a:rPr>
              <a:t>And constant love that keeps on loving.</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703400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3</a:t>
            </a:r>
          </a:p>
          <a:p>
            <a:pPr marL="0" indent="0">
              <a:buNone/>
            </a:pPr>
            <a:r>
              <a:rPr lang="en-CA" sz="4000" dirty="0">
                <a:solidFill>
                  <a:schemeClr val="bg1"/>
                </a:solidFill>
              </a:rPr>
              <a:t>He speaks, and listening to his voice,</a:t>
            </a:r>
          </a:p>
          <a:p>
            <a:pPr marL="0" indent="0">
              <a:buNone/>
            </a:pPr>
            <a:r>
              <a:rPr lang="en-CA" sz="4000" dirty="0">
                <a:solidFill>
                  <a:schemeClr val="bg1"/>
                </a:solidFill>
              </a:rPr>
              <a:t>new life the dead receive,</a:t>
            </a:r>
          </a:p>
          <a:p>
            <a:pPr marL="0" indent="0">
              <a:buNone/>
            </a:pPr>
            <a:r>
              <a:rPr lang="en-CA" sz="4000" dirty="0">
                <a:solidFill>
                  <a:schemeClr val="bg1"/>
                </a:solidFill>
              </a:rPr>
              <a:t>the mournful broken hearts rejoice,</a:t>
            </a:r>
          </a:p>
          <a:p>
            <a:pPr marL="0" indent="0">
              <a:buNone/>
            </a:pPr>
            <a:r>
              <a:rPr lang="en-CA" sz="4000" dirty="0">
                <a:solidFill>
                  <a:schemeClr val="bg1"/>
                </a:solidFill>
              </a:rPr>
              <a:t>the humble poor believe.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6705066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i="1" dirty="0">
                <a:solidFill>
                  <a:schemeClr val="bg1"/>
                </a:solidFill>
              </a:rPr>
              <a:t>Refrain</a:t>
            </a:r>
          </a:p>
          <a:p>
            <a:pPr marL="0" indent="0">
              <a:buNone/>
            </a:pPr>
            <a:r>
              <a:rPr lang="en-CA" sz="4000" dirty="0">
                <a:solidFill>
                  <a:schemeClr val="bg1"/>
                </a:solidFill>
              </a:rPr>
              <a:t>O Jesus, with your eyes you have searched me,</a:t>
            </a:r>
          </a:p>
          <a:p>
            <a:pPr marL="0" indent="0">
              <a:buNone/>
            </a:pPr>
            <a:r>
              <a:rPr lang="en-CA" sz="4000" dirty="0">
                <a:solidFill>
                  <a:schemeClr val="bg1"/>
                </a:solidFill>
              </a:rPr>
              <a:t>And while smiling, have spoken my name;</a:t>
            </a:r>
          </a:p>
          <a:p>
            <a:pPr marL="0" indent="0">
              <a:buNone/>
            </a:pPr>
            <a:r>
              <a:rPr lang="en-CA" sz="4000" dirty="0">
                <a:solidFill>
                  <a:schemeClr val="bg1"/>
                </a:solidFill>
              </a:rPr>
              <a:t>Now my boat’s left on the shore-line behind me;</a:t>
            </a:r>
          </a:p>
          <a:p>
            <a:pPr marL="0" indent="0">
              <a:buNone/>
            </a:pPr>
            <a:r>
              <a:rPr lang="en-CA" sz="4000" dirty="0">
                <a:solidFill>
                  <a:schemeClr val="bg1"/>
                </a:solidFill>
              </a:rPr>
              <a:t>By your side I will see other seas.</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3094490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dirty="0">
                <a:solidFill>
                  <a:schemeClr val="bg1"/>
                </a:solidFill>
              </a:rPr>
              <a:t>Verse 4</a:t>
            </a:r>
          </a:p>
          <a:p>
            <a:pPr marL="0" indent="0">
              <a:buNone/>
            </a:pPr>
            <a:r>
              <a:rPr lang="en-CA" sz="4000" dirty="0">
                <a:solidFill>
                  <a:schemeClr val="bg1"/>
                </a:solidFill>
              </a:rPr>
              <a:t>You who have fished other oceans,</a:t>
            </a:r>
          </a:p>
          <a:p>
            <a:pPr marL="0" indent="0">
              <a:buNone/>
            </a:pPr>
            <a:r>
              <a:rPr lang="en-CA" sz="4000" dirty="0">
                <a:solidFill>
                  <a:schemeClr val="bg1"/>
                </a:solidFill>
              </a:rPr>
              <a:t>Ever longed for by souls who are waiting,</a:t>
            </a:r>
          </a:p>
          <a:p>
            <a:pPr marL="0" indent="0">
              <a:buNone/>
            </a:pPr>
            <a:r>
              <a:rPr lang="en-CA" sz="4000" dirty="0">
                <a:solidFill>
                  <a:schemeClr val="bg1"/>
                </a:solidFill>
              </a:rPr>
              <a:t>My loving friend, as thus you call me.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9035132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i="1" dirty="0">
                <a:solidFill>
                  <a:schemeClr val="bg1"/>
                </a:solidFill>
              </a:rPr>
              <a:t>Refrain</a:t>
            </a:r>
          </a:p>
          <a:p>
            <a:pPr marL="0" indent="0">
              <a:buNone/>
            </a:pPr>
            <a:r>
              <a:rPr lang="en-CA" sz="4000" dirty="0">
                <a:solidFill>
                  <a:schemeClr val="bg1"/>
                </a:solidFill>
              </a:rPr>
              <a:t>O Jesus, with your eyes you have searched me,</a:t>
            </a:r>
          </a:p>
          <a:p>
            <a:pPr marL="0" indent="0">
              <a:buNone/>
            </a:pPr>
            <a:r>
              <a:rPr lang="en-CA" sz="4000" dirty="0">
                <a:solidFill>
                  <a:schemeClr val="bg1"/>
                </a:solidFill>
              </a:rPr>
              <a:t>And while smiling, have spoken my name;</a:t>
            </a:r>
          </a:p>
          <a:p>
            <a:pPr marL="0" indent="0">
              <a:buNone/>
            </a:pPr>
            <a:r>
              <a:rPr lang="en-CA" sz="4000" dirty="0">
                <a:solidFill>
                  <a:schemeClr val="bg1"/>
                </a:solidFill>
              </a:rPr>
              <a:t>Now my boat’s left on the shore-line behind me;</a:t>
            </a:r>
          </a:p>
          <a:p>
            <a:pPr marL="0" indent="0">
              <a:buNone/>
            </a:pPr>
            <a:r>
              <a:rPr lang="en-CA" sz="4000" dirty="0">
                <a:solidFill>
                  <a:schemeClr val="bg1"/>
                </a:solidFill>
              </a:rPr>
              <a:t>By your side I will see other seas.</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704263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50166" y="1853005"/>
            <a:ext cx="683172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algn="ctr"/>
            <a:r>
              <a:rPr lang="en-US" sz="4000" dirty="0">
                <a:solidFill>
                  <a:schemeClr val="bg1"/>
                </a:solidFill>
              </a:rPr>
              <a:t>Message:</a:t>
            </a:r>
          </a:p>
          <a:p>
            <a:pPr algn="ctr"/>
            <a:endParaRPr lang="en-US" sz="4000" dirty="0">
              <a:solidFill>
                <a:schemeClr val="bg1"/>
              </a:solidFill>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sp>
        <p:nvSpPr>
          <p:cNvPr id="12" name="Rectangle 11">
            <a:extLst>
              <a:ext uri="{FF2B5EF4-FFF2-40B4-BE49-F238E27FC236}">
                <a16:creationId xmlns:a16="http://schemas.microsoft.com/office/drawing/2014/main" id="{76D65120-34F7-49E5-8F03-D2CE52F2127F}"/>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E00AC077-215E-4504-B535-86ED6B958D5C}"/>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36FEDCC6-43FA-42F0-A755-FFBDBED6B95F}"/>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9AE109F9-C785-41BC-93B5-5187FE922491}"/>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16" name="Picture 15">
            <a:extLst>
              <a:ext uri="{FF2B5EF4-FFF2-40B4-BE49-F238E27FC236}">
                <a16:creationId xmlns:a16="http://schemas.microsoft.com/office/drawing/2014/main" id="{64149129-D3AF-4593-A19B-0AC18F409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6591506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71004"/>
            <a:ext cx="11398469" cy="3786996"/>
          </a:xfrm>
        </p:spPr>
        <p:txBody>
          <a:bodyPr>
            <a:noAutofit/>
          </a:bodyPr>
          <a:lstStyle/>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US" i="1" dirty="0">
              <a:solidFill>
                <a:schemeClr val="bg1"/>
              </a:solidFill>
            </a:endParaRPr>
          </a:p>
          <a:p>
            <a:pPr marL="0" indent="0" algn="r">
              <a:buNone/>
            </a:pPr>
            <a:endParaRPr lang="en-CA" dirty="0">
              <a:solidFill>
                <a:schemeClr val="bg1"/>
              </a:solidFill>
            </a:endParaRPr>
          </a:p>
          <a:p>
            <a:pPr marL="0" indent="0">
              <a:lnSpc>
                <a:spcPct val="110000"/>
              </a:lnSpc>
              <a:spcBef>
                <a:spcPts val="0"/>
              </a:spcBef>
              <a:buNone/>
            </a:pPr>
            <a:r>
              <a:rPr lang="en-CA"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―adapted from: “</a:t>
            </a:r>
            <a:r>
              <a:rPr lang="en-CA"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Liturgy for a Labor Sunday Service</a:t>
            </a:r>
            <a:r>
              <a:rPr lang="en-CA"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by the Rev. Ed Middleton, Cocoa Beach Community Church, United Church of Christ. Used with permission.</a:t>
            </a:r>
            <a:endParaRPr lang="en-US" i="1" dirty="0">
              <a:solidFill>
                <a:schemeClr val="bg1"/>
              </a:solidFill>
            </a:endParaRPr>
          </a:p>
          <a:p>
            <a:pPr marL="0" indent="0">
              <a:lnSpc>
                <a:spcPct val="110000"/>
              </a:lnSpc>
              <a:spcBef>
                <a:spcPts val="0"/>
              </a:spcBef>
              <a:buNone/>
            </a:pPr>
            <a:endParaRPr lang="en-CA" sz="4000" dirty="0">
              <a:solidFill>
                <a:srgbClr val="FFFF00"/>
              </a:solidFill>
            </a:endParaRPr>
          </a:p>
        </p:txBody>
      </p:sp>
      <p:sp>
        <p:nvSpPr>
          <p:cNvPr id="3" name="Title 9">
            <a:extLst>
              <a:ext uri="{FF2B5EF4-FFF2-40B4-BE49-F238E27FC236}">
                <a16:creationId xmlns:a16="http://schemas.microsoft.com/office/drawing/2014/main" id="{697302F5-C56B-45D3-8A05-EF5C672BDE18}"/>
              </a:ext>
            </a:extLst>
          </p:cNvPr>
          <p:cNvSpPr>
            <a:spLocks noGrp="1"/>
          </p:cNvSpPr>
          <p:nvPr>
            <p:ph type="title"/>
          </p:nvPr>
        </p:nvSpPr>
        <p:spPr>
          <a:xfrm>
            <a:off x="283779" y="390145"/>
            <a:ext cx="11650718" cy="1755648"/>
          </a:xfrm>
        </p:spPr>
        <p:txBody>
          <a:bodyPr>
            <a:normAutofit/>
          </a:bodyPr>
          <a:lstStyle/>
          <a:p>
            <a:r>
              <a:rPr lang="en-CA" dirty="0">
                <a:solidFill>
                  <a:schemeClr val="bg1"/>
                </a:solidFill>
                <a:latin typeface="+mn-lt"/>
              </a:rPr>
              <a:t>Affirmation of Faith</a:t>
            </a:r>
            <a:br>
              <a:rPr lang="en-CA" dirty="0">
                <a:solidFill>
                  <a:schemeClr val="bg1"/>
                </a:solidFill>
                <a:latin typeface="+mn-lt"/>
              </a:rPr>
            </a:br>
            <a:r>
              <a:rPr lang="en-CA" dirty="0">
                <a:solidFill>
                  <a:schemeClr val="bg1"/>
                </a:solidFill>
                <a:latin typeface="+mn-lt"/>
              </a:rPr>
              <a:t>(Unison)</a:t>
            </a:r>
          </a:p>
        </p:txBody>
      </p:sp>
    </p:spTree>
    <p:extLst>
      <p:ext uri="{BB962C8B-B14F-4D97-AF65-F5344CB8AC3E}">
        <p14:creationId xmlns:p14="http://schemas.microsoft.com/office/powerpoint/2010/main" val="25265124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endParaRPr lang="en-CA" sz="4000" b="1" dirty="0">
              <a:solidFill>
                <a:srgbClr val="FFFF00"/>
              </a:solidFill>
            </a:endParaRPr>
          </a:p>
          <a:p>
            <a:pPr marL="0" indent="0">
              <a:buNone/>
            </a:pPr>
            <a:r>
              <a:rPr lang="en-CA" sz="4000" b="1" dirty="0">
                <a:solidFill>
                  <a:srgbClr val="FFFF00"/>
                </a:solidFill>
              </a:rPr>
              <a:t>We believe in a loving and generous God, </a:t>
            </a:r>
          </a:p>
          <a:p>
            <a:pPr marL="0" indent="0">
              <a:buNone/>
            </a:pPr>
            <a:r>
              <a:rPr lang="en-CA" sz="4000" b="1" dirty="0">
                <a:solidFill>
                  <a:srgbClr val="FFFF00"/>
                </a:solidFill>
              </a:rPr>
              <a:t>the font of every blessing, </a:t>
            </a:r>
          </a:p>
          <a:p>
            <a:pPr marL="0" indent="0">
              <a:buNone/>
            </a:pPr>
            <a:r>
              <a:rPr lang="en-CA" sz="4000" b="1" dirty="0">
                <a:solidFill>
                  <a:srgbClr val="FFFF00"/>
                </a:solidFill>
              </a:rPr>
              <a:t>the source of all we have. </a:t>
            </a:r>
          </a:p>
          <a:p>
            <a:pPr marL="0" indent="0">
              <a:buNone/>
            </a:pPr>
            <a:r>
              <a:rPr lang="en-CA" sz="4000" b="1" dirty="0">
                <a:solidFill>
                  <a:srgbClr val="FFFF00"/>
                </a:solidFill>
              </a:rPr>
              <a:t>God’s very breath gives us life. </a:t>
            </a:r>
            <a:endParaRPr lang="en-US" sz="4000" b="1" dirty="0">
              <a:solidFill>
                <a:srgbClr val="FFFF00"/>
              </a:solidFill>
            </a:endParaRPr>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32645720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endParaRPr lang="en-CA" sz="4000" b="1" dirty="0">
              <a:solidFill>
                <a:srgbClr val="FFFF00"/>
              </a:solidFill>
            </a:endParaRPr>
          </a:p>
          <a:p>
            <a:pPr marL="0" indent="0">
              <a:buNone/>
            </a:pPr>
            <a:r>
              <a:rPr lang="en-CA" sz="4000" b="1" dirty="0">
                <a:solidFill>
                  <a:srgbClr val="FFFF00"/>
                </a:solidFill>
              </a:rPr>
              <a:t>God’s love gives us courage and strength, </a:t>
            </a:r>
          </a:p>
          <a:p>
            <a:pPr marL="0" indent="0">
              <a:buNone/>
            </a:pPr>
            <a:r>
              <a:rPr lang="en-CA" sz="4000" b="1" dirty="0">
                <a:solidFill>
                  <a:srgbClr val="FFFF00"/>
                </a:solidFill>
              </a:rPr>
              <a:t>healing and compassion. </a:t>
            </a:r>
          </a:p>
          <a:p>
            <a:pPr marL="0" indent="0">
              <a:buNone/>
            </a:pPr>
            <a:r>
              <a:rPr lang="en-CA" sz="4000" b="1" dirty="0">
                <a:solidFill>
                  <a:srgbClr val="FFFF00"/>
                </a:solidFill>
              </a:rPr>
              <a:t>Our Creator cares for us like a loving parent </a:t>
            </a:r>
          </a:p>
          <a:p>
            <a:pPr marL="0" indent="0">
              <a:buNone/>
            </a:pPr>
            <a:r>
              <a:rPr lang="en-CA" sz="4000" b="1" dirty="0">
                <a:solidFill>
                  <a:srgbClr val="FFFF00"/>
                </a:solidFill>
              </a:rPr>
              <a:t>who feeds our spirits, our minds, and our bodies. </a:t>
            </a:r>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8364718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endParaRPr lang="en-CA" sz="4000" b="1" dirty="0">
              <a:solidFill>
                <a:srgbClr val="FFFF00"/>
              </a:solidFill>
            </a:endParaRPr>
          </a:p>
          <a:p>
            <a:pPr marL="0" indent="0">
              <a:buNone/>
            </a:pPr>
            <a:r>
              <a:rPr lang="en-CA" sz="4000" b="1" dirty="0">
                <a:solidFill>
                  <a:srgbClr val="FFFF00"/>
                </a:solidFill>
              </a:rPr>
              <a:t>We give thanks for the earth’s abundance,</a:t>
            </a:r>
          </a:p>
          <a:p>
            <a:pPr marL="0" indent="0">
              <a:buNone/>
            </a:pPr>
            <a:r>
              <a:rPr lang="en-CA" sz="4000" b="1" dirty="0">
                <a:solidFill>
                  <a:srgbClr val="FFFF00"/>
                </a:solidFill>
              </a:rPr>
              <a:t>given freely by Creator to all.</a:t>
            </a:r>
          </a:p>
          <a:p>
            <a:pPr marL="0" indent="0">
              <a:buNone/>
            </a:pPr>
            <a:r>
              <a:rPr lang="en-CA" sz="4000" b="1" dirty="0">
                <a:solidFill>
                  <a:srgbClr val="FFFF00"/>
                </a:solidFill>
              </a:rPr>
              <a:t>We admit there are times when we want more, </a:t>
            </a:r>
          </a:p>
          <a:p>
            <a:pPr marL="0" indent="0">
              <a:buNone/>
            </a:pPr>
            <a:r>
              <a:rPr lang="en-CA" sz="4000" b="1" dirty="0">
                <a:solidFill>
                  <a:srgbClr val="FFFF00"/>
                </a:solidFill>
              </a:rPr>
              <a:t>even when we have more than we need. </a:t>
            </a:r>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2984763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endParaRPr lang="en-CA" sz="4000" b="1" dirty="0">
              <a:solidFill>
                <a:srgbClr val="FFFF00"/>
              </a:solidFill>
            </a:endParaRPr>
          </a:p>
          <a:p>
            <a:pPr marL="0" indent="0">
              <a:buNone/>
            </a:pPr>
            <a:r>
              <a:rPr lang="en-CA" sz="4000" b="1" dirty="0">
                <a:solidFill>
                  <a:srgbClr val="FFFF00"/>
                </a:solidFill>
              </a:rPr>
              <a:t>We pray that God will create in us new hearts </a:t>
            </a:r>
          </a:p>
          <a:p>
            <a:pPr marL="0" indent="0">
              <a:buNone/>
            </a:pPr>
            <a:r>
              <a:rPr lang="en-CA" sz="4000" b="1" dirty="0">
                <a:solidFill>
                  <a:srgbClr val="FFFF00"/>
                </a:solidFill>
              </a:rPr>
              <a:t>to love our neighbours </a:t>
            </a:r>
          </a:p>
          <a:p>
            <a:pPr marL="0" indent="0">
              <a:buNone/>
            </a:pPr>
            <a:r>
              <a:rPr lang="en-CA" sz="4000" b="1" dirty="0">
                <a:solidFill>
                  <a:srgbClr val="FFFF00"/>
                </a:solidFill>
              </a:rPr>
              <a:t>as much as we love ourselves. </a:t>
            </a:r>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37475234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CA" sz="4000" b="1" dirty="0">
                <a:solidFill>
                  <a:srgbClr val="FFFF00"/>
                </a:solidFill>
              </a:rPr>
              <a:t>Knowing that our abundance </a:t>
            </a:r>
          </a:p>
          <a:p>
            <a:pPr marL="0" indent="0">
              <a:buNone/>
            </a:pPr>
            <a:r>
              <a:rPr lang="en-CA" sz="4000" b="1" dirty="0">
                <a:solidFill>
                  <a:srgbClr val="FFFF00"/>
                </a:solidFill>
              </a:rPr>
              <a:t>can meet others’ needs,</a:t>
            </a:r>
          </a:p>
          <a:p>
            <a:pPr marL="0" indent="0">
              <a:buNone/>
            </a:pPr>
            <a:r>
              <a:rPr lang="en-CA" sz="4000" b="1" dirty="0">
                <a:solidFill>
                  <a:srgbClr val="FFFF00"/>
                </a:solidFill>
              </a:rPr>
              <a:t>we share our time, talents, treasures,</a:t>
            </a:r>
          </a:p>
          <a:p>
            <a:pPr marL="0" indent="0">
              <a:buNone/>
            </a:pPr>
            <a:r>
              <a:rPr lang="en-CA" sz="4000" b="1" dirty="0">
                <a:solidFill>
                  <a:srgbClr val="FFFF00"/>
                </a:solidFill>
              </a:rPr>
              <a:t>tissue and testimony. </a:t>
            </a:r>
          </a:p>
          <a:p>
            <a:pPr marL="0" indent="0">
              <a:buNone/>
            </a:pPr>
            <a:r>
              <a:rPr lang="en-CA" sz="4000" b="1" dirty="0">
                <a:solidFill>
                  <a:srgbClr val="FFFF00"/>
                </a:solidFill>
              </a:rPr>
              <a:t>God’s abundance is enough. Amen.</a:t>
            </a: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149364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4</a:t>
            </a:r>
          </a:p>
          <a:p>
            <a:pPr marL="0" indent="0">
              <a:buNone/>
            </a:pPr>
            <a:r>
              <a:rPr lang="en-CA" sz="4000" dirty="0">
                <a:solidFill>
                  <a:schemeClr val="bg1"/>
                </a:solidFill>
              </a:rPr>
              <a:t>Hear him, you deaf, you voiceless ones,</a:t>
            </a:r>
          </a:p>
          <a:p>
            <a:pPr marL="0" indent="0">
              <a:buNone/>
            </a:pPr>
            <a:r>
              <a:rPr lang="en-CA" sz="4000" dirty="0">
                <a:solidFill>
                  <a:schemeClr val="bg1"/>
                </a:solidFill>
              </a:rPr>
              <a:t>your tongues again employ;</a:t>
            </a:r>
          </a:p>
          <a:p>
            <a:pPr marL="0" indent="0">
              <a:buNone/>
            </a:pPr>
            <a:r>
              <a:rPr lang="en-CA" sz="4000" dirty="0">
                <a:solidFill>
                  <a:schemeClr val="bg1"/>
                </a:solidFill>
              </a:rPr>
              <a:t>you blind, behold your Saviour comes,</a:t>
            </a:r>
          </a:p>
          <a:p>
            <a:pPr marL="0" indent="0">
              <a:buNone/>
            </a:pPr>
            <a:r>
              <a:rPr lang="en-CA" sz="4000" dirty="0">
                <a:solidFill>
                  <a:schemeClr val="bg1"/>
                </a:solidFill>
              </a:rPr>
              <a:t>and leap, you lame, for joy!</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332843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62358" y="2456224"/>
            <a:ext cx="6831729"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lvl="0" algn="ctr">
              <a:defRPr/>
            </a:pPr>
            <a:r>
              <a:rPr lang="en-US" sz="4000" dirty="0">
                <a:solidFill>
                  <a:prstClr val="white"/>
                </a:solidFill>
              </a:rPr>
              <a:t>Ministry of Music</a:t>
            </a:r>
          </a:p>
          <a:p>
            <a:pPr lvl="0" algn="ctr">
              <a:defRPr/>
            </a:pPr>
            <a:r>
              <a:rPr lang="en-US" sz="4000" dirty="0">
                <a:solidFill>
                  <a:prstClr val="white"/>
                </a:solidFill>
              </a:rPr>
              <a:t>Choral Offering: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sp>
        <p:nvSpPr>
          <p:cNvPr id="12" name="Rectangle 11">
            <a:extLst>
              <a:ext uri="{FF2B5EF4-FFF2-40B4-BE49-F238E27FC236}">
                <a16:creationId xmlns:a16="http://schemas.microsoft.com/office/drawing/2014/main" id="{32060816-A59E-4D90-A114-4B45293FC49F}"/>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297F1EF0-D668-4531-BAD3-11B762496978}"/>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525A7FD5-F0DD-4753-9D3D-D46010DA27C1}"/>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D208F3A6-ED70-4E1C-A9AA-58E5C6DD9BBF}"/>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16" name="Picture 15">
            <a:extLst>
              <a:ext uri="{FF2B5EF4-FFF2-40B4-BE49-F238E27FC236}">
                <a16:creationId xmlns:a16="http://schemas.microsoft.com/office/drawing/2014/main" id="{C195C269-DDE0-4E87-95BC-D605EFAE9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3443387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187337"/>
            <a:ext cx="11398469" cy="3558520"/>
          </a:xfrm>
        </p:spPr>
        <p:txBody>
          <a:bodyPr>
            <a:noAutofit/>
          </a:bodyPr>
          <a:lstStyle/>
          <a:p>
            <a:pPr marL="0" indent="0">
              <a:buNone/>
            </a:pPr>
            <a:r>
              <a:rPr lang="en-CA" sz="4000" dirty="0">
                <a:solidFill>
                  <a:schemeClr val="bg1"/>
                </a:solidFill>
              </a:rPr>
              <a:t>Christ has risen! And in the midst of our routine lives, we are asked to tend his sheep. But it just seems to be getting harder these days. Some days, it may seem all we can do to tend to those close to us. Yet Christ is there. </a:t>
            </a:r>
          </a:p>
        </p:txBody>
      </p:sp>
      <p:sp>
        <p:nvSpPr>
          <p:cNvPr id="3" name="Title 2">
            <a:extLst>
              <a:ext uri="{FF2B5EF4-FFF2-40B4-BE49-F238E27FC236}">
                <a16:creationId xmlns:a16="http://schemas.microsoft.com/office/drawing/2014/main" id="{C5A3571B-380D-4D79-9E2B-613E01C06C6A}"/>
              </a:ext>
            </a:extLst>
          </p:cNvPr>
          <p:cNvSpPr>
            <a:spLocks noGrp="1"/>
          </p:cNvSpPr>
          <p:nvPr>
            <p:ph type="title"/>
          </p:nvPr>
        </p:nvSpPr>
        <p:spPr>
          <a:xfrm>
            <a:off x="207264" y="365125"/>
            <a:ext cx="11765280" cy="1756283"/>
          </a:xfrm>
        </p:spPr>
        <p:txBody>
          <a:bodyPr>
            <a:normAutofit/>
          </a:bodyPr>
          <a:lstStyle/>
          <a:p>
            <a:r>
              <a:rPr lang="en-US" dirty="0">
                <a:solidFill>
                  <a:schemeClr val="bg1"/>
                </a:solidFill>
              </a:rPr>
              <a:t>Invitation to the offering</a:t>
            </a:r>
            <a:endParaRPr lang="en-CA" dirty="0">
              <a:solidFill>
                <a:schemeClr val="bg1"/>
              </a:solidFill>
            </a:endParaRPr>
          </a:p>
        </p:txBody>
      </p:sp>
    </p:spTree>
    <p:extLst>
      <p:ext uri="{BB962C8B-B14F-4D97-AF65-F5344CB8AC3E}">
        <p14:creationId xmlns:p14="http://schemas.microsoft.com/office/powerpoint/2010/main" val="39647780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187337"/>
            <a:ext cx="11398469" cy="3558520"/>
          </a:xfrm>
        </p:spPr>
        <p:txBody>
          <a:bodyPr>
            <a:noAutofit/>
          </a:bodyPr>
          <a:lstStyle/>
          <a:p>
            <a:pPr marL="0" indent="0">
              <a:buNone/>
            </a:pPr>
            <a:r>
              <a:rPr lang="en-CA" sz="4000" dirty="0">
                <a:solidFill>
                  <a:schemeClr val="bg1"/>
                </a:solidFill>
              </a:rPr>
              <a:t>He asks us to keep going, to renew our awareness of God’s presence in our lives, and to give generously and freely. We may never know how much our gifts are multiplied or how far they reach, and for that reason we should never be surprised at what God can do with them. Let us present our offering.</a:t>
            </a:r>
          </a:p>
        </p:txBody>
      </p:sp>
    </p:spTree>
    <p:extLst>
      <p:ext uri="{BB962C8B-B14F-4D97-AF65-F5344CB8AC3E}">
        <p14:creationId xmlns:p14="http://schemas.microsoft.com/office/powerpoint/2010/main" val="21616422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1756283"/>
          </a:xfrm>
        </p:spPr>
        <p:txBody>
          <a:bodyPr>
            <a:normAutofit/>
          </a:bodyPr>
          <a:lstStyle/>
          <a:p>
            <a:r>
              <a:rPr lang="en-US" dirty="0">
                <a:solidFill>
                  <a:schemeClr val="bg1"/>
                </a:solidFill>
              </a:rPr>
              <a:t>Doxology: VU 542</a:t>
            </a:r>
            <a:br>
              <a:rPr lang="en-US" dirty="0">
                <a:solidFill>
                  <a:schemeClr val="bg1"/>
                </a:solidFill>
              </a:rPr>
            </a:br>
            <a:r>
              <a:rPr lang="en-US" dirty="0">
                <a:solidFill>
                  <a:schemeClr val="bg1"/>
                </a:solidFill>
              </a:rPr>
              <a:t>We Give You But Your Own</a:t>
            </a: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298590"/>
            <a:ext cx="11134344" cy="4351338"/>
          </a:xfrm>
        </p:spPr>
        <p:txBody>
          <a:bodyPr>
            <a:normAutofit lnSpcReduction="10000"/>
          </a:bodyPr>
          <a:lstStyle/>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i="1" dirty="0">
              <a:solidFill>
                <a:prstClr val="white"/>
              </a:solidFill>
            </a:endParaRPr>
          </a:p>
          <a:p>
            <a:pPr marL="0" indent="0" algn="r">
              <a:lnSpc>
                <a:spcPct val="100000"/>
              </a:lnSpc>
              <a:spcBef>
                <a:spcPts val="0"/>
              </a:spcBef>
              <a:buNone/>
              <a:defRPr/>
            </a:pPr>
            <a:r>
              <a:rPr lang="en-US" i="1" dirty="0">
                <a:solidFill>
                  <a:prstClr val="white"/>
                </a:solidFill>
              </a:rPr>
              <a:t>Words: William </a:t>
            </a:r>
            <a:r>
              <a:rPr lang="en-US" i="1" dirty="0" err="1">
                <a:solidFill>
                  <a:prstClr val="white"/>
                </a:solidFill>
              </a:rPr>
              <a:t>Walsha</a:t>
            </a:r>
            <a:r>
              <a:rPr lang="en-US" i="1" dirty="0">
                <a:solidFill>
                  <a:prstClr val="white"/>
                </a:solidFill>
              </a:rPr>
              <a:t>, How 1858, alt.  Music: Johann Balthasar König 1738, adapt. William Henry </a:t>
            </a:r>
            <a:r>
              <a:rPr lang="en-US" i="1" dirty="0" err="1">
                <a:solidFill>
                  <a:prstClr val="white"/>
                </a:solidFill>
              </a:rPr>
              <a:t>Havergal</a:t>
            </a:r>
            <a:r>
              <a:rPr lang="en-US" i="1" dirty="0">
                <a:solidFill>
                  <a:prstClr val="white"/>
                </a:solidFill>
              </a:rPr>
              <a:t> 1847.</a:t>
            </a:r>
          </a:p>
        </p:txBody>
      </p:sp>
    </p:spTree>
    <p:extLst>
      <p:ext uri="{BB962C8B-B14F-4D97-AF65-F5344CB8AC3E}">
        <p14:creationId xmlns:p14="http://schemas.microsoft.com/office/powerpoint/2010/main" val="25459088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356390" y="3217653"/>
            <a:ext cx="11044707" cy="3369213"/>
          </a:xfrm>
        </p:spPr>
        <p:txBody>
          <a:bodyPr>
            <a:normAutofit/>
          </a:bodyPr>
          <a:lstStyle/>
          <a:p>
            <a:pPr marL="0" indent="0">
              <a:lnSpc>
                <a:spcPct val="100000"/>
              </a:lnSpc>
              <a:spcBef>
                <a:spcPts val="0"/>
              </a:spcBef>
              <a:buNone/>
              <a:defRPr/>
            </a:pPr>
            <a:endParaRPr lang="en-US" sz="4000" dirty="0">
              <a:solidFill>
                <a:prstClr val="white"/>
              </a:solidFill>
            </a:endParaRPr>
          </a:p>
          <a:p>
            <a:pPr marL="0" indent="0">
              <a:lnSpc>
                <a:spcPct val="100000"/>
              </a:lnSpc>
              <a:spcBef>
                <a:spcPts val="0"/>
              </a:spcBef>
              <a:buNone/>
              <a:defRPr/>
            </a:pPr>
            <a:r>
              <a:rPr lang="en-US" sz="4000" dirty="0">
                <a:solidFill>
                  <a:prstClr val="white"/>
                </a:solidFill>
              </a:rPr>
              <a:t>We give you but your own,</a:t>
            </a:r>
          </a:p>
          <a:p>
            <a:pPr marL="0" indent="0">
              <a:lnSpc>
                <a:spcPct val="100000"/>
              </a:lnSpc>
              <a:spcBef>
                <a:spcPts val="0"/>
              </a:spcBef>
              <a:buNone/>
              <a:defRPr/>
            </a:pPr>
            <a:r>
              <a:rPr lang="en-US" sz="4000" dirty="0">
                <a:solidFill>
                  <a:prstClr val="white"/>
                </a:solidFill>
              </a:rPr>
              <a:t>Whate’er the gift may be;</a:t>
            </a:r>
          </a:p>
          <a:p>
            <a:pPr marL="0" indent="0">
              <a:lnSpc>
                <a:spcPct val="100000"/>
              </a:lnSpc>
              <a:spcBef>
                <a:spcPts val="0"/>
              </a:spcBef>
              <a:buNone/>
              <a:defRPr/>
            </a:pPr>
            <a:r>
              <a:rPr lang="en-US" sz="4000" dirty="0">
                <a:solidFill>
                  <a:prstClr val="white"/>
                </a:solidFill>
              </a:rPr>
              <a:t>All that we have is yours alone,</a:t>
            </a:r>
          </a:p>
          <a:p>
            <a:pPr marL="0" indent="0">
              <a:lnSpc>
                <a:spcPct val="100000"/>
              </a:lnSpc>
              <a:spcBef>
                <a:spcPts val="0"/>
              </a:spcBef>
              <a:buNone/>
              <a:defRPr/>
            </a:pPr>
            <a:r>
              <a:rPr lang="en-US" sz="4000" dirty="0">
                <a:solidFill>
                  <a:prstClr val="white"/>
                </a:solidFill>
              </a:rPr>
              <a:t>We give it gratefully.</a:t>
            </a:r>
          </a:p>
        </p:txBody>
      </p:sp>
    </p:spTree>
    <p:extLst>
      <p:ext uri="{BB962C8B-B14F-4D97-AF65-F5344CB8AC3E}">
        <p14:creationId xmlns:p14="http://schemas.microsoft.com/office/powerpoint/2010/main" val="20266847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1006475"/>
          </a:xfrm>
        </p:spPr>
        <p:txBody>
          <a:bodyPr>
            <a:normAutofit fontScale="90000"/>
          </a:bodyPr>
          <a:lstStyle/>
          <a:p>
            <a:r>
              <a:rPr lang="en-US" dirty="0">
                <a:solidFill>
                  <a:schemeClr val="bg1"/>
                </a:solidFill>
              </a:rPr>
              <a:t>Offertory Prayer</a:t>
            </a:r>
            <a:br>
              <a:rPr lang="en-US" dirty="0">
                <a:solidFill>
                  <a:schemeClr val="bg1"/>
                </a:solidFill>
              </a:rPr>
            </a:br>
            <a:r>
              <a:rPr lang="en-US" dirty="0">
                <a:solidFill>
                  <a:schemeClr val="bg1"/>
                </a:solidFill>
              </a:rPr>
              <a:t>(Unison)</a:t>
            </a: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402336" y="3519577"/>
            <a:ext cx="11134344" cy="3234905"/>
          </a:xfrm>
        </p:spPr>
        <p:txBody>
          <a:bodyPr>
            <a:normAutofit lnSpcReduction="10000"/>
          </a:bodyPr>
          <a:lstStyle/>
          <a:p>
            <a:pPr marL="0" indent="0" algn="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i="1" dirty="0">
              <a:solidFill>
                <a:schemeClr val="bg1"/>
              </a:solidFill>
            </a:endParaRPr>
          </a:p>
          <a:p>
            <a:pPr marL="0" indent="0" algn="r">
              <a:buNone/>
            </a:pPr>
            <a:r>
              <a:rPr lang="en-CA" i="1" dirty="0">
                <a:solidFill>
                  <a:schemeClr val="bg1"/>
                </a:solidFill>
              </a:rPr>
              <a:t>(Invitation and offertory prayer from UCC, Called to Be the Church, The Journey, from January-June 2025)</a:t>
            </a:r>
          </a:p>
          <a:p>
            <a:pPr marL="0" indent="0" algn="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i="1" dirty="0">
              <a:solidFill>
                <a:prstClr val="white"/>
              </a:solidFill>
            </a:endParaRPr>
          </a:p>
          <a:p>
            <a:pPr marL="0" indent="0" algn="r">
              <a:lnSpc>
                <a:spcPct val="100000"/>
              </a:lnSpc>
              <a:spcBef>
                <a:spcPts val="0"/>
              </a:spcBef>
              <a:buNone/>
              <a:defRPr/>
            </a:pPr>
            <a:endParaRPr lang="en-US" i="1" dirty="0">
              <a:solidFill>
                <a:prstClr val="white"/>
              </a:solidFill>
            </a:endParaRPr>
          </a:p>
        </p:txBody>
      </p:sp>
    </p:spTree>
    <p:extLst>
      <p:ext uri="{BB962C8B-B14F-4D97-AF65-F5344CB8AC3E}">
        <p14:creationId xmlns:p14="http://schemas.microsoft.com/office/powerpoint/2010/main" val="6004002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402336" y="3519577"/>
            <a:ext cx="11134344" cy="3234905"/>
          </a:xfrm>
        </p:spPr>
        <p:txBody>
          <a:bodyPr>
            <a:normAutofit/>
          </a:bodyPr>
          <a:lstStyle/>
          <a:p>
            <a:pPr marL="0" indent="0">
              <a:buNone/>
            </a:pPr>
            <a:r>
              <a:rPr lang="en-CA" sz="4000" b="1" dirty="0">
                <a:solidFill>
                  <a:srgbClr val="FFFF00"/>
                </a:solidFill>
              </a:rPr>
              <a:t>Jesus, you ask us to tend your sheep, </a:t>
            </a:r>
            <a:endParaRPr lang="en-CA" sz="4000" dirty="0">
              <a:solidFill>
                <a:srgbClr val="FFFF00"/>
              </a:solidFill>
            </a:endParaRPr>
          </a:p>
          <a:p>
            <a:pPr marL="0" indent="0">
              <a:buNone/>
            </a:pPr>
            <a:r>
              <a:rPr lang="en-CA" sz="4000" b="1" dirty="0">
                <a:solidFill>
                  <a:srgbClr val="FFFF00"/>
                </a:solidFill>
              </a:rPr>
              <a:t>wherever we may encounter them, </a:t>
            </a:r>
            <a:endParaRPr lang="en-CA" sz="4000" dirty="0">
              <a:solidFill>
                <a:srgbClr val="FFFF00"/>
              </a:solidFill>
            </a:endParaRPr>
          </a:p>
          <a:p>
            <a:pPr marL="0" indent="0">
              <a:buNone/>
            </a:pPr>
            <a:r>
              <a:rPr lang="en-CA" sz="4000" b="1" dirty="0">
                <a:solidFill>
                  <a:srgbClr val="FFFF00"/>
                </a:solidFill>
              </a:rPr>
              <a:t>so we offer our gifts and those given through </a:t>
            </a:r>
            <a:endParaRPr lang="en-CA" sz="4000" dirty="0">
              <a:solidFill>
                <a:srgbClr val="FFFF00"/>
              </a:solidFill>
            </a:endParaRPr>
          </a:p>
          <a:p>
            <a:pPr marL="0" indent="0">
              <a:buNone/>
            </a:pPr>
            <a:r>
              <a:rPr lang="en-CA" sz="4000" b="1" dirty="0">
                <a:solidFill>
                  <a:srgbClr val="FFFF00"/>
                </a:solidFill>
              </a:rPr>
              <a:t>PAR and online to do just that. Amen.</a:t>
            </a:r>
            <a:endParaRPr lang="en-CA" sz="4000" dirty="0">
              <a:solidFill>
                <a:srgbClr val="FFFF00"/>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endParaRPr lang="en-US" i="1" dirty="0">
              <a:solidFill>
                <a:prstClr val="white"/>
              </a:solidFill>
            </a:endParaRPr>
          </a:p>
          <a:p>
            <a:pPr marL="0" indent="0" algn="r">
              <a:lnSpc>
                <a:spcPct val="100000"/>
              </a:lnSpc>
              <a:spcBef>
                <a:spcPts val="0"/>
              </a:spcBef>
              <a:buNone/>
              <a:defRPr/>
            </a:pPr>
            <a:endParaRPr lang="en-US" i="1" dirty="0">
              <a:solidFill>
                <a:prstClr val="white"/>
              </a:solidFill>
            </a:endParaRPr>
          </a:p>
        </p:txBody>
      </p:sp>
    </p:spTree>
    <p:extLst>
      <p:ext uri="{BB962C8B-B14F-4D97-AF65-F5344CB8AC3E}">
        <p14:creationId xmlns:p14="http://schemas.microsoft.com/office/powerpoint/2010/main" val="20467573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BE073F-44DD-4EDE-96BB-70874BDD005F}"/>
              </a:ext>
            </a:extLst>
          </p:cNvPr>
          <p:cNvSpPr>
            <a:spLocks noGrp="1"/>
          </p:cNvSpPr>
          <p:nvPr>
            <p:ph type="title"/>
          </p:nvPr>
        </p:nvSpPr>
        <p:spPr>
          <a:xfrm>
            <a:off x="207264" y="365125"/>
            <a:ext cx="11765280" cy="1756283"/>
          </a:xfrm>
        </p:spPr>
        <p:txBody>
          <a:bodyPr>
            <a:normAutofit/>
          </a:bodyPr>
          <a:lstStyle/>
          <a:p>
            <a:r>
              <a:rPr lang="en-US" dirty="0">
                <a:solidFill>
                  <a:schemeClr val="bg1"/>
                </a:solidFill>
              </a:rPr>
              <a:t>Hymn VU: 400  </a:t>
            </a:r>
            <a:br>
              <a:rPr lang="en-US" dirty="0">
                <a:solidFill>
                  <a:schemeClr val="bg1"/>
                </a:solidFill>
              </a:rPr>
            </a:br>
            <a:r>
              <a:rPr lang="en-US" dirty="0">
                <a:solidFill>
                  <a:schemeClr val="bg1"/>
                </a:solidFill>
              </a:rPr>
              <a:t>Lord, Listen to Your Children Praying</a:t>
            </a:r>
            <a:endParaRPr lang="en-CA" dirty="0">
              <a:solidFill>
                <a:schemeClr val="bg1"/>
              </a:solidFill>
            </a:endParaRPr>
          </a:p>
        </p:txBody>
      </p:sp>
      <p:sp>
        <p:nvSpPr>
          <p:cNvPr id="6" name="Content Placeholder 5">
            <a:extLst>
              <a:ext uri="{FF2B5EF4-FFF2-40B4-BE49-F238E27FC236}">
                <a16:creationId xmlns:a16="http://schemas.microsoft.com/office/drawing/2014/main" id="{5E2E38B4-3D18-488E-B2AD-05F47BB3B644}"/>
              </a:ext>
            </a:extLst>
          </p:cNvPr>
          <p:cNvSpPr>
            <a:spLocks noGrp="1"/>
          </p:cNvSpPr>
          <p:nvPr>
            <p:ph idx="1"/>
          </p:nvPr>
        </p:nvSpPr>
        <p:spPr>
          <a:xfrm>
            <a:off x="207264" y="2691442"/>
            <a:ext cx="11679936" cy="3958486"/>
          </a:xfrm>
        </p:spPr>
        <p:txBody>
          <a:bodyPr>
            <a:normAutofit lnSpcReduction="10000"/>
          </a:bodyPr>
          <a:lstStyle/>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ctr">
              <a:lnSpc>
                <a:spcPct val="100000"/>
              </a:lnSpc>
              <a:spcBef>
                <a:spcPts val="0"/>
              </a:spcBef>
              <a:buNone/>
              <a:defRPr/>
            </a:pPr>
            <a:endParaRPr lang="en-US" sz="4000" dirty="0">
              <a:solidFill>
                <a:prstClr val="white"/>
              </a:solidFill>
            </a:endParaRPr>
          </a:p>
          <a:p>
            <a:pPr marL="0" indent="0" algn="r">
              <a:lnSpc>
                <a:spcPct val="100000"/>
              </a:lnSpc>
              <a:spcBef>
                <a:spcPts val="0"/>
              </a:spcBef>
              <a:buNone/>
              <a:defRPr/>
            </a:pPr>
            <a:r>
              <a:rPr lang="en-US" i="1" dirty="0">
                <a:solidFill>
                  <a:schemeClr val="bg1"/>
                </a:solidFill>
              </a:rPr>
              <a:t>Words: Ken </a:t>
            </a:r>
            <a:r>
              <a:rPr lang="en-US" i="1" dirty="0" err="1">
                <a:solidFill>
                  <a:schemeClr val="bg1"/>
                </a:solidFill>
              </a:rPr>
              <a:t>Medema</a:t>
            </a:r>
            <a:r>
              <a:rPr lang="en-US" i="1" dirty="0">
                <a:solidFill>
                  <a:schemeClr val="bg1"/>
                </a:solidFill>
              </a:rPr>
              <a:t> 1970.  Music: Ken </a:t>
            </a:r>
            <a:r>
              <a:rPr lang="en-US" i="1" dirty="0" err="1">
                <a:solidFill>
                  <a:schemeClr val="bg1"/>
                </a:solidFill>
              </a:rPr>
              <a:t>Medema</a:t>
            </a:r>
            <a:r>
              <a:rPr lang="en-US" i="1" dirty="0">
                <a:solidFill>
                  <a:schemeClr val="bg1"/>
                </a:solidFill>
              </a:rPr>
              <a:t> 1970.  Words and music copyright ©1971 Hope Publishing Company.</a:t>
            </a:r>
          </a:p>
        </p:txBody>
      </p:sp>
    </p:spTree>
    <p:extLst>
      <p:ext uri="{BB962C8B-B14F-4D97-AF65-F5344CB8AC3E}">
        <p14:creationId xmlns:p14="http://schemas.microsoft.com/office/powerpoint/2010/main" val="15162450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1</a:t>
            </a:r>
            <a:endParaRPr lang="en-US" sz="4000" dirty="0">
              <a:solidFill>
                <a:schemeClr val="bg1"/>
              </a:solidFill>
            </a:endParaRPr>
          </a:p>
          <a:p>
            <a:pPr marL="0" indent="0">
              <a:buNone/>
            </a:pPr>
            <a:r>
              <a:rPr lang="en-CA" sz="4000" dirty="0">
                <a:solidFill>
                  <a:schemeClr val="bg1"/>
                </a:solidFill>
              </a:rPr>
              <a:t>Lord, listen to your children praying,</a:t>
            </a:r>
          </a:p>
          <a:p>
            <a:pPr marL="0" indent="0">
              <a:buNone/>
            </a:pPr>
            <a:r>
              <a:rPr lang="en-CA" sz="4000" dirty="0">
                <a:solidFill>
                  <a:schemeClr val="bg1"/>
                </a:solidFill>
              </a:rPr>
              <a:t>Lord, send your Spirit in this place;</a:t>
            </a:r>
          </a:p>
          <a:p>
            <a:pPr marL="0" indent="0">
              <a:buNone/>
            </a:pPr>
            <a:r>
              <a:rPr lang="en-CA" sz="4000" dirty="0">
                <a:solidFill>
                  <a:schemeClr val="bg1"/>
                </a:solidFill>
              </a:rPr>
              <a:t>Lord, listen to your children praying,</a:t>
            </a:r>
          </a:p>
          <a:p>
            <a:pPr marL="0" indent="0">
              <a:buNone/>
            </a:pPr>
            <a:r>
              <a:rPr lang="en-CA" sz="4000" dirty="0">
                <a:solidFill>
                  <a:schemeClr val="bg1"/>
                </a:solidFill>
              </a:rPr>
              <a:t>Send us love, send us power, send us grace!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25285535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B477C7D-5046-4169-873A-006A8683052D}"/>
              </a:ext>
            </a:extLst>
          </p:cNvPr>
          <p:cNvSpPr>
            <a:spLocks noGrp="1"/>
          </p:cNvSpPr>
          <p:nvPr>
            <p:ph type="title"/>
          </p:nvPr>
        </p:nvSpPr>
        <p:spPr>
          <a:xfrm>
            <a:off x="283779" y="487679"/>
            <a:ext cx="11650718" cy="2264230"/>
          </a:xfrm>
        </p:spPr>
        <p:txBody>
          <a:bodyPr>
            <a:normAutofit fontScale="90000"/>
          </a:bodyPr>
          <a:lstStyle/>
          <a:p>
            <a:br>
              <a:rPr lang="en-US" dirty="0">
                <a:solidFill>
                  <a:schemeClr val="bg1"/>
                </a:solidFill>
              </a:rPr>
            </a:br>
            <a:r>
              <a:rPr lang="en-US" dirty="0">
                <a:solidFill>
                  <a:schemeClr val="bg1"/>
                </a:solidFill>
                <a:latin typeface="+mn-lt"/>
              </a:rPr>
              <a:t>Prayers of the Thanksgiving </a:t>
            </a:r>
            <a:br>
              <a:rPr lang="en-US" dirty="0">
                <a:solidFill>
                  <a:schemeClr val="bg1"/>
                </a:solidFill>
                <a:latin typeface="+mn-lt"/>
              </a:rPr>
            </a:br>
            <a:r>
              <a:rPr lang="en-US" dirty="0">
                <a:solidFill>
                  <a:schemeClr val="bg1"/>
                </a:solidFill>
                <a:latin typeface="+mn-lt"/>
              </a:rPr>
              <a:t>and Concern:</a:t>
            </a:r>
            <a:br>
              <a:rPr lang="en-US" dirty="0">
                <a:solidFill>
                  <a:schemeClr val="bg1"/>
                </a:solidFill>
                <a:latin typeface="+mn-lt"/>
              </a:rPr>
            </a:br>
            <a:br>
              <a:rPr lang="en-US" dirty="0">
                <a:solidFill>
                  <a:schemeClr val="bg1"/>
                </a:solidFill>
                <a:latin typeface="+mn-lt"/>
              </a:rPr>
            </a:br>
            <a:endParaRPr lang="en-CA" dirty="0">
              <a:solidFill>
                <a:schemeClr val="bg1"/>
              </a:solidFill>
              <a:latin typeface="+mn-lt"/>
            </a:endParaRPr>
          </a:p>
        </p:txBody>
      </p:sp>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2926080"/>
            <a:ext cx="11398469" cy="3803904"/>
          </a:xfrm>
        </p:spPr>
        <p:txBody>
          <a:bodyPr>
            <a:noAutofit/>
          </a:bodyPr>
          <a:lstStyle/>
          <a:p>
            <a:pPr marL="0" indent="0">
              <a:lnSpc>
                <a:spcPct val="100000"/>
              </a:lnSpc>
              <a:spcBef>
                <a:spcPts val="0"/>
              </a:spcBef>
              <a:buNone/>
            </a:pPr>
            <a:r>
              <a:rPr lang="en-CA" sz="4000" dirty="0">
                <a:solidFill>
                  <a:schemeClr val="bg1"/>
                </a:solidFill>
              </a:rPr>
              <a:t>Gracious and Loving God; We come to you in prayer in community this day.  We pray for your church, our global family in Christ. We pray for the bold discipleship, daring justice and deep spirituality of the United Church of Canada, and we especially hold in prayer today the work of Western Ontario Waterways.</a:t>
            </a:r>
          </a:p>
        </p:txBody>
      </p:sp>
    </p:spTree>
    <p:extLst>
      <p:ext uri="{BB962C8B-B14F-4D97-AF65-F5344CB8AC3E}">
        <p14:creationId xmlns:p14="http://schemas.microsoft.com/office/powerpoint/2010/main" val="50328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226279"/>
            <a:ext cx="11398469" cy="3503705"/>
          </a:xfrm>
        </p:spPr>
        <p:txBody>
          <a:bodyPr>
            <a:normAutofit/>
          </a:bodyPr>
          <a:lstStyle/>
          <a:p>
            <a:pPr marL="0" indent="0">
              <a:buNone/>
            </a:pPr>
            <a:r>
              <a:rPr lang="en-US" sz="4000" b="1" dirty="0">
                <a:solidFill>
                  <a:schemeClr val="bg1"/>
                </a:solidFill>
              </a:rPr>
              <a:t>Verse 5</a:t>
            </a:r>
          </a:p>
          <a:p>
            <a:pPr marL="0" indent="0">
              <a:buNone/>
            </a:pPr>
            <a:r>
              <a:rPr lang="en-CA" sz="4000" dirty="0">
                <a:solidFill>
                  <a:schemeClr val="bg1"/>
                </a:solidFill>
              </a:rPr>
              <a:t>My gracious Master and my God,</a:t>
            </a:r>
          </a:p>
          <a:p>
            <a:pPr marL="0" indent="0">
              <a:buNone/>
            </a:pPr>
            <a:r>
              <a:rPr lang="en-CA" sz="4000" dirty="0">
                <a:solidFill>
                  <a:schemeClr val="bg1"/>
                </a:solidFill>
              </a:rPr>
              <a:t>assist me to proclaim,</a:t>
            </a:r>
          </a:p>
          <a:p>
            <a:pPr marL="0" indent="0">
              <a:buNone/>
            </a:pPr>
            <a:r>
              <a:rPr lang="en-CA" sz="4000" dirty="0">
                <a:solidFill>
                  <a:schemeClr val="bg1"/>
                </a:solidFill>
              </a:rPr>
              <a:t>to spread through all the earth abroad</a:t>
            </a:r>
          </a:p>
          <a:p>
            <a:pPr marL="0" indent="0">
              <a:buNone/>
            </a:pPr>
            <a:r>
              <a:rPr lang="en-CA" sz="4000" dirty="0">
                <a:solidFill>
                  <a:schemeClr val="bg1"/>
                </a:solidFill>
              </a:rPr>
              <a:t>the honours of your name.</a:t>
            </a:r>
          </a:p>
          <a:p>
            <a:pPr marL="0" indent="0">
              <a:buNone/>
            </a:pPr>
            <a:endParaRPr lang="en-US" sz="4000" dirty="0"/>
          </a:p>
          <a:p>
            <a:pPr marL="0" indent="0" algn="r">
              <a:buNone/>
            </a:pPr>
            <a:endParaRPr lang="en-US" dirty="0">
              <a:solidFill>
                <a:schemeClr val="bg1"/>
              </a:solidFill>
            </a:endParaRPr>
          </a:p>
          <a:p>
            <a:pPr marL="0" indent="0" algn="r">
              <a:buNone/>
            </a:pPr>
            <a:endParaRPr lang="en-US" i="1" dirty="0">
              <a:solidFill>
                <a:schemeClr val="bg1"/>
              </a:solidFill>
            </a:endParaRPr>
          </a:p>
          <a:p>
            <a:pPr marL="0" indent="0">
              <a:buNone/>
            </a:pPr>
            <a:endParaRPr lang="en-US" dirty="0"/>
          </a:p>
        </p:txBody>
      </p:sp>
    </p:spTree>
    <p:extLst>
      <p:ext uri="{BB962C8B-B14F-4D97-AF65-F5344CB8AC3E}">
        <p14:creationId xmlns:p14="http://schemas.microsoft.com/office/powerpoint/2010/main" val="36833975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2901696"/>
            <a:ext cx="11398469" cy="3828288"/>
          </a:xfrm>
        </p:spPr>
        <p:txBody>
          <a:bodyPr>
            <a:normAutofit/>
          </a:bodyPr>
          <a:lstStyle/>
          <a:p>
            <a:pPr marL="0" indent="0">
              <a:buNone/>
            </a:pPr>
            <a:r>
              <a:rPr lang="en-CA" sz="4000" dirty="0">
                <a:solidFill>
                  <a:schemeClr val="bg1"/>
                </a:solidFill>
              </a:rPr>
              <a:t>We pray for the people and the leaders of all the nations. Lord, this is a time of polarization and mistrust, and we pray for your Spirit to lead to reconciliation among those who make decisions. Guide them to consider the way that is best for all your children, offering your justice and peace.</a:t>
            </a:r>
          </a:p>
        </p:txBody>
      </p:sp>
    </p:spTree>
    <p:extLst>
      <p:ext uri="{BB962C8B-B14F-4D97-AF65-F5344CB8AC3E}">
        <p14:creationId xmlns:p14="http://schemas.microsoft.com/office/powerpoint/2010/main" val="29907366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152502"/>
            <a:ext cx="11398469" cy="3577481"/>
          </a:xfrm>
        </p:spPr>
        <p:txBody>
          <a:bodyPr>
            <a:normAutofit/>
          </a:bodyPr>
          <a:lstStyle/>
          <a:p>
            <a:pPr marL="0" indent="0">
              <a:buNone/>
            </a:pPr>
            <a:r>
              <a:rPr lang="en-CA" sz="4000" dirty="0">
                <a:solidFill>
                  <a:schemeClr val="bg1"/>
                </a:solidFill>
              </a:rPr>
              <a:t>Compassionate One, we pray for all those who suffer. Warm the heart of humanity, so we may be led away from prejudice, greed and violence. Inspire us to boldly strive for freedom for all who are oppressed, marginalized, mistreated or imprisoned. </a:t>
            </a:r>
          </a:p>
        </p:txBody>
      </p:sp>
    </p:spTree>
    <p:extLst>
      <p:ext uri="{BB962C8B-B14F-4D97-AF65-F5344CB8AC3E}">
        <p14:creationId xmlns:p14="http://schemas.microsoft.com/office/powerpoint/2010/main" val="33531548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3152502"/>
            <a:ext cx="11398469" cy="3577481"/>
          </a:xfrm>
        </p:spPr>
        <p:txBody>
          <a:bodyPr>
            <a:normAutofit/>
          </a:bodyPr>
          <a:lstStyle/>
          <a:p>
            <a:pPr marL="0" indent="0">
              <a:buNone/>
            </a:pPr>
            <a:r>
              <a:rPr lang="en-CA" sz="4000" dirty="0">
                <a:solidFill>
                  <a:schemeClr val="bg1"/>
                </a:solidFill>
              </a:rPr>
              <a:t>Creator God, we pray for your Creation, formed by your abundant love. We pray for the land, the seas and the skies that are your gifts to us, and for which we are to steward with wisdom and care. Help us to make wise use of these gifts, knowing that there is enough for all.</a:t>
            </a:r>
          </a:p>
        </p:txBody>
      </p:sp>
    </p:spTree>
    <p:extLst>
      <p:ext uri="{BB962C8B-B14F-4D97-AF65-F5344CB8AC3E}">
        <p14:creationId xmlns:p14="http://schemas.microsoft.com/office/powerpoint/2010/main" val="25015507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2847704"/>
            <a:ext cx="11398469" cy="3882280"/>
          </a:xfrm>
        </p:spPr>
        <p:txBody>
          <a:bodyPr>
            <a:noAutofit/>
          </a:bodyPr>
          <a:lstStyle/>
          <a:p>
            <a:pPr marL="0" indent="0">
              <a:buNone/>
            </a:pPr>
            <a:r>
              <a:rPr lang="en-CA" sz="4000" dirty="0">
                <a:solidFill>
                  <a:schemeClr val="bg1"/>
                </a:solidFill>
              </a:rPr>
              <a:t>Source of healing and hope, we pray for all those who are facing difficult diagnoses, treatment battles, loneliness or bereavement. Merciful Lord, we bring to you now those concerns and joys that rest on our hearts, into this time of silent prayer, with sighs too deep for words. (</a:t>
            </a:r>
            <a:r>
              <a:rPr lang="en-CA" sz="4000" i="1" dirty="0">
                <a:solidFill>
                  <a:schemeClr val="bg1"/>
                </a:solidFill>
              </a:rPr>
              <a:t>silent prayer</a:t>
            </a:r>
            <a:r>
              <a:rPr lang="en-CA" sz="4000" dirty="0">
                <a:solidFill>
                  <a:schemeClr val="bg1"/>
                </a:solidFill>
              </a:rPr>
              <a:t>)  Let us continue to pray, saying:</a:t>
            </a:r>
          </a:p>
        </p:txBody>
      </p:sp>
    </p:spTree>
    <p:extLst>
      <p:ext uri="{BB962C8B-B14F-4D97-AF65-F5344CB8AC3E}">
        <p14:creationId xmlns:p14="http://schemas.microsoft.com/office/powerpoint/2010/main" val="22307894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014" y="3429000"/>
            <a:ext cx="11401973" cy="3212598"/>
          </a:xfrm>
        </p:spPr>
        <p:txBody>
          <a:bodyPr>
            <a:normAutofit/>
          </a:bodyPr>
          <a:lstStyle/>
          <a:p>
            <a:pPr marL="0" indent="0">
              <a:buNone/>
            </a:pPr>
            <a:r>
              <a:rPr lang="en-US" sz="4000" b="1" dirty="0">
                <a:solidFill>
                  <a:srgbClr val="FFFF00"/>
                </a:solidFill>
              </a:rPr>
              <a:t>Our Father, who art in heaven,</a:t>
            </a:r>
          </a:p>
          <a:p>
            <a:pPr marL="0" indent="0">
              <a:buNone/>
            </a:pPr>
            <a:r>
              <a:rPr lang="en-US" sz="4000" b="1" dirty="0">
                <a:solidFill>
                  <a:srgbClr val="FFFF00"/>
                </a:solidFill>
              </a:rPr>
              <a:t>Hallowed be thy name.</a:t>
            </a:r>
          </a:p>
          <a:p>
            <a:pPr marL="0" indent="0">
              <a:buNone/>
            </a:pPr>
            <a:r>
              <a:rPr lang="en-US" sz="4000" b="1" dirty="0">
                <a:solidFill>
                  <a:srgbClr val="FFFF00"/>
                </a:solidFill>
              </a:rPr>
              <a:t>Thy kingdom come,</a:t>
            </a:r>
          </a:p>
          <a:p>
            <a:pPr marL="0" indent="0">
              <a:buNone/>
            </a:pPr>
            <a:r>
              <a:rPr lang="en-US" sz="4000" b="1" dirty="0">
                <a:solidFill>
                  <a:srgbClr val="FFFF00"/>
                </a:solidFill>
              </a:rPr>
              <a:t>Thy will be done on earth as it is in heaven.</a:t>
            </a:r>
          </a:p>
        </p:txBody>
      </p:sp>
      <p:sp>
        <p:nvSpPr>
          <p:cNvPr id="3" name="Title 2">
            <a:extLst>
              <a:ext uri="{FF2B5EF4-FFF2-40B4-BE49-F238E27FC236}">
                <a16:creationId xmlns:a16="http://schemas.microsoft.com/office/drawing/2014/main" id="{930EA705-7E19-4F1E-B71C-98C78C135D58}"/>
              </a:ext>
            </a:extLst>
          </p:cNvPr>
          <p:cNvSpPr>
            <a:spLocks noGrp="1"/>
          </p:cNvSpPr>
          <p:nvPr>
            <p:ph type="title"/>
          </p:nvPr>
        </p:nvSpPr>
        <p:spPr>
          <a:xfrm>
            <a:off x="395014" y="216402"/>
            <a:ext cx="10180333" cy="1638521"/>
          </a:xfrm>
        </p:spPr>
        <p:txBody>
          <a:bodyPr>
            <a:noAutofit/>
          </a:bodyPr>
          <a:lstStyle/>
          <a:p>
            <a:r>
              <a:rPr lang="en-CA" sz="4000" b="1" dirty="0">
                <a:solidFill>
                  <a:schemeClr val="bg1"/>
                </a:solidFill>
              </a:rPr>
              <a:t>The Lord’s Prayer</a:t>
            </a:r>
            <a:br>
              <a:rPr lang="en-CA" sz="4000" b="1" dirty="0">
                <a:solidFill>
                  <a:schemeClr val="bg1"/>
                </a:solidFill>
              </a:rPr>
            </a:br>
            <a:r>
              <a:rPr lang="en-CA" sz="4000" b="1" dirty="0">
                <a:solidFill>
                  <a:schemeClr val="bg1"/>
                </a:solidFill>
              </a:rPr>
              <a:t>(Unison)</a:t>
            </a:r>
          </a:p>
        </p:txBody>
      </p:sp>
    </p:spTree>
    <p:extLst>
      <p:ext uri="{BB962C8B-B14F-4D97-AF65-F5344CB8AC3E}">
        <p14:creationId xmlns:p14="http://schemas.microsoft.com/office/powerpoint/2010/main" val="189720108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014" y="3291840"/>
            <a:ext cx="11401973" cy="3349758"/>
          </a:xfrm>
        </p:spPr>
        <p:txBody>
          <a:bodyPr>
            <a:normAutofit/>
          </a:bodyPr>
          <a:lstStyle/>
          <a:p>
            <a:pPr marL="0" indent="0">
              <a:buNone/>
            </a:pPr>
            <a:r>
              <a:rPr lang="en-US" sz="4000" b="1" dirty="0">
                <a:solidFill>
                  <a:srgbClr val="FFFF00"/>
                </a:solidFill>
              </a:rPr>
              <a:t>Give us this day our daily bread,</a:t>
            </a:r>
          </a:p>
          <a:p>
            <a:pPr marL="0" indent="0">
              <a:buNone/>
            </a:pPr>
            <a:r>
              <a:rPr lang="en-US" sz="4000" b="1" dirty="0">
                <a:solidFill>
                  <a:srgbClr val="FFFF00"/>
                </a:solidFill>
              </a:rPr>
              <a:t>And forgive us our trespasses,</a:t>
            </a:r>
          </a:p>
          <a:p>
            <a:pPr marL="0" indent="0">
              <a:buNone/>
            </a:pPr>
            <a:r>
              <a:rPr lang="en-US" sz="4000" b="1" dirty="0">
                <a:solidFill>
                  <a:srgbClr val="FFFF00"/>
                </a:solidFill>
              </a:rPr>
              <a:t>As we forgive them that trespass against us.  </a:t>
            </a:r>
          </a:p>
        </p:txBody>
      </p:sp>
    </p:spTree>
    <p:extLst>
      <p:ext uri="{BB962C8B-B14F-4D97-AF65-F5344CB8AC3E}">
        <p14:creationId xmlns:p14="http://schemas.microsoft.com/office/powerpoint/2010/main" val="5141046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014" y="2791968"/>
            <a:ext cx="11401973" cy="3849630"/>
          </a:xfrm>
        </p:spPr>
        <p:txBody>
          <a:bodyPr>
            <a:normAutofit lnSpcReduction="10000"/>
          </a:bodyPr>
          <a:lstStyle/>
          <a:p>
            <a:pPr marL="0" indent="0">
              <a:buNone/>
            </a:pPr>
            <a:r>
              <a:rPr lang="en-US" sz="4000" b="1" dirty="0">
                <a:solidFill>
                  <a:srgbClr val="FFFF00"/>
                </a:solidFill>
              </a:rPr>
              <a:t>And lead us not into temptation,</a:t>
            </a:r>
          </a:p>
          <a:p>
            <a:pPr marL="0" indent="0">
              <a:buNone/>
            </a:pPr>
            <a:r>
              <a:rPr lang="en-US" sz="4000" b="1" dirty="0">
                <a:solidFill>
                  <a:srgbClr val="FFFF00"/>
                </a:solidFill>
              </a:rPr>
              <a:t>But deliver us from evil;</a:t>
            </a:r>
          </a:p>
          <a:p>
            <a:pPr marL="0" indent="0">
              <a:buNone/>
            </a:pPr>
            <a:r>
              <a:rPr lang="en-US" sz="4000" b="1" dirty="0">
                <a:solidFill>
                  <a:srgbClr val="FFFF00"/>
                </a:solidFill>
              </a:rPr>
              <a:t>For thine is the kingdom </a:t>
            </a:r>
          </a:p>
          <a:p>
            <a:pPr marL="0" indent="0">
              <a:buNone/>
            </a:pPr>
            <a:r>
              <a:rPr lang="en-US" sz="4000" b="1" dirty="0">
                <a:solidFill>
                  <a:srgbClr val="FFFF00"/>
                </a:solidFill>
              </a:rPr>
              <a:t>And the power and the glory,</a:t>
            </a:r>
          </a:p>
          <a:p>
            <a:pPr marL="0" indent="0">
              <a:buNone/>
            </a:pPr>
            <a:r>
              <a:rPr lang="en-US" sz="4000" b="1" dirty="0">
                <a:solidFill>
                  <a:srgbClr val="FFFF00"/>
                </a:solidFill>
              </a:rPr>
              <a:t>For ever and ever.</a:t>
            </a:r>
          </a:p>
          <a:p>
            <a:pPr marL="0" indent="0">
              <a:buNone/>
            </a:pPr>
            <a:r>
              <a:rPr lang="en-US" sz="4000" b="1" dirty="0">
                <a:solidFill>
                  <a:srgbClr val="FFFF00"/>
                </a:solidFill>
              </a:rPr>
              <a:t>Amen.</a:t>
            </a:r>
          </a:p>
        </p:txBody>
      </p:sp>
    </p:spTree>
    <p:extLst>
      <p:ext uri="{BB962C8B-B14F-4D97-AF65-F5344CB8AC3E}">
        <p14:creationId xmlns:p14="http://schemas.microsoft.com/office/powerpoint/2010/main" val="40697720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B477C7D-5046-4169-873A-006A8683052D}"/>
              </a:ext>
            </a:extLst>
          </p:cNvPr>
          <p:cNvSpPr>
            <a:spLocks noGrp="1"/>
          </p:cNvSpPr>
          <p:nvPr>
            <p:ph type="title"/>
          </p:nvPr>
        </p:nvSpPr>
        <p:spPr>
          <a:xfrm>
            <a:off x="283779" y="487679"/>
            <a:ext cx="11650718" cy="2264230"/>
          </a:xfrm>
        </p:spPr>
        <p:txBody>
          <a:bodyPr>
            <a:normAutofit/>
          </a:bodyPr>
          <a:lstStyle/>
          <a:p>
            <a:r>
              <a:rPr lang="en-US" dirty="0">
                <a:solidFill>
                  <a:schemeClr val="bg1"/>
                </a:solidFill>
                <a:latin typeface="+mn-lt"/>
              </a:rPr>
              <a:t>Closing Hymn: VU 562</a:t>
            </a:r>
            <a:br>
              <a:rPr lang="en-US" dirty="0">
                <a:solidFill>
                  <a:schemeClr val="bg1"/>
                </a:solidFill>
                <a:latin typeface="+mn-lt"/>
              </a:rPr>
            </a:br>
            <a:r>
              <a:rPr lang="en-US" dirty="0">
                <a:solidFill>
                  <a:schemeClr val="bg1"/>
                </a:solidFill>
              </a:rPr>
              <a:t>Jesus Calls Us</a:t>
            </a:r>
            <a:endParaRPr lang="en-CA" dirty="0">
              <a:solidFill>
                <a:schemeClr val="bg1"/>
              </a:solidFill>
              <a:latin typeface="+mn-lt"/>
            </a:endParaRPr>
          </a:p>
        </p:txBody>
      </p:sp>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409903" y="2901696"/>
            <a:ext cx="11398469" cy="382828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r">
              <a:buNone/>
            </a:pPr>
            <a:r>
              <a:rPr lang="en-US" i="1" dirty="0">
                <a:solidFill>
                  <a:schemeClr val="bg1"/>
                </a:solidFill>
              </a:rPr>
              <a:t>Words: Cecil Frances Alexander 1852, alt.  </a:t>
            </a:r>
          </a:p>
          <a:p>
            <a:pPr marL="0" indent="0" algn="r">
              <a:buNone/>
            </a:pPr>
            <a:r>
              <a:rPr lang="en-US" i="1" dirty="0">
                <a:solidFill>
                  <a:schemeClr val="bg1"/>
                </a:solidFill>
              </a:rPr>
              <a:t>Music: William Herbert Jude 1874.</a:t>
            </a:r>
            <a:endParaRPr lang="en-US" dirty="0"/>
          </a:p>
        </p:txBody>
      </p:sp>
    </p:spTree>
    <p:extLst>
      <p:ext uri="{BB962C8B-B14F-4D97-AF65-F5344CB8AC3E}">
        <p14:creationId xmlns:p14="http://schemas.microsoft.com/office/powerpoint/2010/main" val="15970972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00297" y="3019245"/>
            <a:ext cx="11730446" cy="3761118"/>
          </a:xfrm>
        </p:spPr>
        <p:txBody>
          <a:bodyPr>
            <a:normAutofit/>
          </a:bodyPr>
          <a:lstStyle/>
          <a:p>
            <a:pPr marL="0" indent="0">
              <a:lnSpc>
                <a:spcPct val="100000"/>
              </a:lnSpc>
              <a:spcBef>
                <a:spcPts val="0"/>
              </a:spcBef>
              <a:buNone/>
            </a:pPr>
            <a:r>
              <a:rPr lang="en-US" sz="4000" b="1" dirty="0">
                <a:solidFill>
                  <a:schemeClr val="bg1"/>
                </a:solidFill>
              </a:rPr>
              <a:t>Verse 1</a:t>
            </a:r>
          </a:p>
          <a:p>
            <a:pPr marL="0" indent="0">
              <a:lnSpc>
                <a:spcPct val="100000"/>
              </a:lnSpc>
              <a:spcBef>
                <a:spcPts val="0"/>
              </a:spcBef>
              <a:buNone/>
            </a:pPr>
            <a:r>
              <a:rPr lang="en-US" sz="4000" dirty="0">
                <a:solidFill>
                  <a:schemeClr val="bg1"/>
                </a:solidFill>
              </a:rPr>
              <a:t>Jesus calls us; o’er the tumult</a:t>
            </a:r>
          </a:p>
          <a:p>
            <a:pPr marL="0" indent="0">
              <a:lnSpc>
                <a:spcPct val="100000"/>
              </a:lnSpc>
              <a:spcBef>
                <a:spcPts val="0"/>
              </a:spcBef>
              <a:buNone/>
            </a:pPr>
            <a:r>
              <a:rPr lang="en-US" sz="4000" dirty="0">
                <a:solidFill>
                  <a:schemeClr val="bg1"/>
                </a:solidFill>
              </a:rPr>
              <a:t>Of our life’s wild restless sea,</a:t>
            </a:r>
          </a:p>
          <a:p>
            <a:pPr marL="0" indent="0">
              <a:lnSpc>
                <a:spcPct val="100000"/>
              </a:lnSpc>
              <a:spcBef>
                <a:spcPts val="0"/>
              </a:spcBef>
              <a:buNone/>
            </a:pPr>
            <a:r>
              <a:rPr lang="en-US" sz="4000" dirty="0">
                <a:solidFill>
                  <a:schemeClr val="bg1"/>
                </a:solidFill>
              </a:rPr>
              <a:t>Day by day his clear voice sounding,</a:t>
            </a:r>
          </a:p>
          <a:p>
            <a:pPr marL="0" indent="0">
              <a:lnSpc>
                <a:spcPct val="100000"/>
              </a:lnSpc>
              <a:spcBef>
                <a:spcPts val="0"/>
              </a:spcBef>
              <a:buNone/>
            </a:pPr>
            <a:r>
              <a:rPr lang="en-US" sz="4000" dirty="0">
                <a:solidFill>
                  <a:schemeClr val="bg1"/>
                </a:solidFill>
              </a:rPr>
              <a:t>Saying “Christian, follow me.”</a:t>
            </a:r>
          </a:p>
          <a:p>
            <a:pPr marL="0" indent="0">
              <a:lnSpc>
                <a:spcPct val="120000"/>
              </a:lnSpc>
              <a:spcBef>
                <a:spcPts val="0"/>
              </a:spcBef>
              <a:buNone/>
            </a:pPr>
            <a:endParaRPr lang="en-US" dirty="0"/>
          </a:p>
        </p:txBody>
      </p:sp>
    </p:spTree>
    <p:extLst>
      <p:ext uri="{BB962C8B-B14F-4D97-AF65-F5344CB8AC3E}">
        <p14:creationId xmlns:p14="http://schemas.microsoft.com/office/powerpoint/2010/main" val="39253121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00297" y="3019245"/>
            <a:ext cx="11730446" cy="3761118"/>
          </a:xfrm>
        </p:spPr>
        <p:txBody>
          <a:bodyPr>
            <a:normAutofit/>
          </a:bodyPr>
          <a:lstStyle/>
          <a:p>
            <a:pPr marL="0" indent="0">
              <a:lnSpc>
                <a:spcPct val="100000"/>
              </a:lnSpc>
              <a:spcBef>
                <a:spcPts val="0"/>
              </a:spcBef>
              <a:buNone/>
            </a:pPr>
            <a:r>
              <a:rPr lang="en-US" sz="4000" b="1" dirty="0">
                <a:solidFill>
                  <a:schemeClr val="bg1"/>
                </a:solidFill>
              </a:rPr>
              <a:t>Verse 2</a:t>
            </a:r>
          </a:p>
          <a:p>
            <a:pPr marL="0" indent="0">
              <a:lnSpc>
                <a:spcPct val="100000"/>
              </a:lnSpc>
              <a:spcBef>
                <a:spcPts val="0"/>
              </a:spcBef>
              <a:buNone/>
            </a:pPr>
            <a:r>
              <a:rPr lang="en-US" sz="4000" dirty="0">
                <a:solidFill>
                  <a:schemeClr val="bg1"/>
                </a:solidFill>
              </a:rPr>
              <a:t>Long ago apostles hear it</a:t>
            </a:r>
          </a:p>
          <a:p>
            <a:pPr marL="0" indent="0">
              <a:lnSpc>
                <a:spcPct val="100000"/>
              </a:lnSpc>
              <a:spcBef>
                <a:spcPts val="0"/>
              </a:spcBef>
              <a:buNone/>
            </a:pPr>
            <a:r>
              <a:rPr lang="en-US" sz="4000" dirty="0">
                <a:solidFill>
                  <a:schemeClr val="bg1"/>
                </a:solidFill>
              </a:rPr>
              <a:t>By the </a:t>
            </a:r>
            <a:r>
              <a:rPr lang="en-US" sz="4000" dirty="0" err="1">
                <a:solidFill>
                  <a:schemeClr val="bg1"/>
                </a:solidFill>
              </a:rPr>
              <a:t>Galiliean</a:t>
            </a:r>
            <a:r>
              <a:rPr lang="en-US" sz="4000" dirty="0">
                <a:solidFill>
                  <a:schemeClr val="bg1"/>
                </a:solidFill>
              </a:rPr>
              <a:t> lake,</a:t>
            </a:r>
          </a:p>
          <a:p>
            <a:pPr marL="0" indent="0">
              <a:lnSpc>
                <a:spcPct val="100000"/>
              </a:lnSpc>
              <a:spcBef>
                <a:spcPts val="0"/>
              </a:spcBef>
              <a:buNone/>
            </a:pPr>
            <a:r>
              <a:rPr lang="en-US" sz="4000" dirty="0">
                <a:solidFill>
                  <a:schemeClr val="bg1"/>
                </a:solidFill>
              </a:rPr>
              <a:t>Turned from home and toil and kindred,</a:t>
            </a:r>
          </a:p>
          <a:p>
            <a:pPr marL="0" indent="0">
              <a:lnSpc>
                <a:spcPct val="100000"/>
              </a:lnSpc>
              <a:spcBef>
                <a:spcPts val="0"/>
              </a:spcBef>
              <a:buNone/>
            </a:pPr>
            <a:r>
              <a:rPr lang="en-US" sz="4000" dirty="0">
                <a:solidFill>
                  <a:schemeClr val="bg1"/>
                </a:solidFill>
              </a:rPr>
              <a:t>Leaving all for Jesus’ sake.</a:t>
            </a:r>
          </a:p>
          <a:p>
            <a:pPr marL="0" indent="0">
              <a:lnSpc>
                <a:spcPct val="120000"/>
              </a:lnSpc>
              <a:spcBef>
                <a:spcPts val="0"/>
              </a:spcBef>
              <a:buNone/>
            </a:pPr>
            <a:endParaRPr lang="en-US" dirty="0"/>
          </a:p>
        </p:txBody>
      </p:sp>
    </p:spTree>
    <p:extLst>
      <p:ext uri="{BB962C8B-B14F-4D97-AF65-F5344CB8AC3E}">
        <p14:creationId xmlns:p14="http://schemas.microsoft.com/office/powerpoint/2010/main" val="328088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16817" y="3026004"/>
            <a:ext cx="11802358" cy="3831996"/>
          </a:xfrm>
        </p:spPr>
        <p:txBody>
          <a:bodyPr>
            <a:normAutofit/>
          </a:bodyPr>
          <a:lstStyle/>
          <a:p>
            <a:pPr marL="0" indent="0">
              <a:buNone/>
            </a:pPr>
            <a:r>
              <a:rPr lang="en-CA" sz="4000" dirty="0">
                <a:solidFill>
                  <a:schemeClr val="bg1"/>
                </a:solidFill>
              </a:rPr>
              <a:t>As Saul neared Damascus on his journey, suddenly a light from heaven flashed around him. We light this candle to symbolize the Light of Christ who met him on his way, and who meets us this day, as we gather for worship. Thanks be to God.</a:t>
            </a:r>
          </a:p>
        </p:txBody>
      </p:sp>
      <p:sp>
        <p:nvSpPr>
          <p:cNvPr id="3" name="TextBox 2">
            <a:extLst>
              <a:ext uri="{FF2B5EF4-FFF2-40B4-BE49-F238E27FC236}">
                <a16:creationId xmlns:a16="http://schemas.microsoft.com/office/drawing/2014/main" id="{A5097161-67ED-430C-AF60-9F737468DD1C}"/>
              </a:ext>
            </a:extLst>
          </p:cNvPr>
          <p:cNvSpPr txBox="1"/>
          <p:nvPr/>
        </p:nvSpPr>
        <p:spPr>
          <a:xfrm>
            <a:off x="396765" y="487680"/>
            <a:ext cx="6747747" cy="1323439"/>
          </a:xfrm>
          <a:prstGeom prst="rect">
            <a:avLst/>
          </a:prstGeom>
          <a:noFill/>
        </p:spPr>
        <p:txBody>
          <a:bodyPr wrap="square" rtlCol="0">
            <a:spAutoFit/>
          </a:bodyPr>
          <a:lstStyle/>
          <a:p>
            <a:r>
              <a:rPr lang="en-US" sz="4000" dirty="0">
                <a:solidFill>
                  <a:schemeClr val="bg1"/>
                </a:solidFill>
              </a:rPr>
              <a:t>Lighting the Christ Candle</a:t>
            </a:r>
          </a:p>
          <a:p>
            <a:endParaRPr lang="en-US" sz="4000" dirty="0">
              <a:solidFill>
                <a:schemeClr val="bg1"/>
              </a:solidFill>
            </a:endParaRPr>
          </a:p>
        </p:txBody>
      </p:sp>
    </p:spTree>
    <p:extLst>
      <p:ext uri="{BB962C8B-B14F-4D97-AF65-F5344CB8AC3E}">
        <p14:creationId xmlns:p14="http://schemas.microsoft.com/office/powerpoint/2010/main" val="30188995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00297" y="3019245"/>
            <a:ext cx="11730446" cy="3761118"/>
          </a:xfrm>
        </p:spPr>
        <p:txBody>
          <a:bodyPr>
            <a:normAutofit/>
          </a:bodyPr>
          <a:lstStyle/>
          <a:p>
            <a:pPr marL="0" indent="0">
              <a:lnSpc>
                <a:spcPct val="100000"/>
              </a:lnSpc>
              <a:spcBef>
                <a:spcPts val="0"/>
              </a:spcBef>
              <a:buNone/>
            </a:pPr>
            <a:r>
              <a:rPr lang="en-US" sz="4000" b="1" dirty="0">
                <a:solidFill>
                  <a:schemeClr val="bg1"/>
                </a:solidFill>
              </a:rPr>
              <a:t>Verse 3</a:t>
            </a:r>
          </a:p>
          <a:p>
            <a:pPr marL="0" indent="0">
              <a:lnSpc>
                <a:spcPct val="100000"/>
              </a:lnSpc>
              <a:spcBef>
                <a:spcPts val="0"/>
              </a:spcBef>
              <a:buNone/>
            </a:pPr>
            <a:r>
              <a:rPr lang="en-US" sz="4000" dirty="0">
                <a:solidFill>
                  <a:schemeClr val="bg1"/>
                </a:solidFill>
              </a:rPr>
              <a:t>Jesus calls us from the worship</a:t>
            </a:r>
          </a:p>
          <a:p>
            <a:pPr marL="0" indent="0">
              <a:lnSpc>
                <a:spcPct val="100000"/>
              </a:lnSpc>
              <a:spcBef>
                <a:spcPts val="0"/>
              </a:spcBef>
              <a:buNone/>
            </a:pPr>
            <a:r>
              <a:rPr lang="en-US" sz="4000" dirty="0">
                <a:solidFill>
                  <a:schemeClr val="bg1"/>
                </a:solidFill>
              </a:rPr>
              <a:t>Of the vain world’s golden store,</a:t>
            </a:r>
          </a:p>
          <a:p>
            <a:pPr marL="0" indent="0">
              <a:lnSpc>
                <a:spcPct val="100000"/>
              </a:lnSpc>
              <a:spcBef>
                <a:spcPts val="0"/>
              </a:spcBef>
              <a:buNone/>
            </a:pPr>
            <a:r>
              <a:rPr lang="en-US" sz="4000" dirty="0">
                <a:solidFill>
                  <a:schemeClr val="bg1"/>
                </a:solidFill>
              </a:rPr>
              <a:t>From each idol that would keep us,</a:t>
            </a:r>
          </a:p>
          <a:p>
            <a:pPr marL="0" indent="0">
              <a:lnSpc>
                <a:spcPct val="100000"/>
              </a:lnSpc>
              <a:spcBef>
                <a:spcPts val="0"/>
              </a:spcBef>
              <a:buNone/>
            </a:pPr>
            <a:r>
              <a:rPr lang="en-US" sz="4000" dirty="0">
                <a:solidFill>
                  <a:schemeClr val="bg1"/>
                </a:solidFill>
              </a:rPr>
              <a:t>Saying, “Christian, love me more.”</a:t>
            </a:r>
          </a:p>
          <a:p>
            <a:pPr marL="0" indent="0">
              <a:lnSpc>
                <a:spcPct val="120000"/>
              </a:lnSpc>
              <a:spcBef>
                <a:spcPts val="0"/>
              </a:spcBef>
              <a:buNone/>
            </a:pPr>
            <a:endParaRPr lang="en-US" dirty="0"/>
          </a:p>
        </p:txBody>
      </p:sp>
    </p:spTree>
    <p:extLst>
      <p:ext uri="{BB962C8B-B14F-4D97-AF65-F5344CB8AC3E}">
        <p14:creationId xmlns:p14="http://schemas.microsoft.com/office/powerpoint/2010/main" val="36217805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00297" y="3019245"/>
            <a:ext cx="11730446" cy="3761118"/>
          </a:xfrm>
        </p:spPr>
        <p:txBody>
          <a:bodyPr>
            <a:normAutofit/>
          </a:bodyPr>
          <a:lstStyle/>
          <a:p>
            <a:pPr marL="0" indent="0">
              <a:lnSpc>
                <a:spcPct val="100000"/>
              </a:lnSpc>
              <a:spcBef>
                <a:spcPts val="0"/>
              </a:spcBef>
              <a:buNone/>
            </a:pPr>
            <a:r>
              <a:rPr lang="en-US" sz="4000" b="1" dirty="0">
                <a:solidFill>
                  <a:schemeClr val="bg1"/>
                </a:solidFill>
              </a:rPr>
              <a:t>Verse 4</a:t>
            </a:r>
          </a:p>
          <a:p>
            <a:pPr marL="0" indent="0">
              <a:lnSpc>
                <a:spcPct val="100000"/>
              </a:lnSpc>
              <a:spcBef>
                <a:spcPts val="0"/>
              </a:spcBef>
              <a:buNone/>
            </a:pPr>
            <a:r>
              <a:rPr lang="en-US" sz="4000" dirty="0">
                <a:solidFill>
                  <a:schemeClr val="bg1"/>
                </a:solidFill>
              </a:rPr>
              <a:t>In our joys and in our sorrows,</a:t>
            </a:r>
          </a:p>
          <a:p>
            <a:pPr marL="0" indent="0">
              <a:lnSpc>
                <a:spcPct val="100000"/>
              </a:lnSpc>
              <a:spcBef>
                <a:spcPts val="0"/>
              </a:spcBef>
              <a:buNone/>
            </a:pPr>
            <a:r>
              <a:rPr lang="en-US" sz="4000" dirty="0">
                <a:solidFill>
                  <a:schemeClr val="bg1"/>
                </a:solidFill>
              </a:rPr>
              <a:t>Days of toil and hours of ease,</a:t>
            </a:r>
          </a:p>
          <a:p>
            <a:pPr marL="0" indent="0">
              <a:lnSpc>
                <a:spcPct val="100000"/>
              </a:lnSpc>
              <a:spcBef>
                <a:spcPts val="0"/>
              </a:spcBef>
              <a:buNone/>
            </a:pPr>
            <a:r>
              <a:rPr lang="en-US" sz="4000" dirty="0">
                <a:solidFill>
                  <a:schemeClr val="bg1"/>
                </a:solidFill>
              </a:rPr>
              <a:t>Still he calls, in cares and pleasures,</a:t>
            </a:r>
          </a:p>
          <a:p>
            <a:pPr marL="0" indent="0">
              <a:lnSpc>
                <a:spcPct val="100000"/>
              </a:lnSpc>
              <a:spcBef>
                <a:spcPts val="0"/>
              </a:spcBef>
              <a:buNone/>
            </a:pPr>
            <a:r>
              <a:rPr lang="en-US" sz="4000" dirty="0">
                <a:solidFill>
                  <a:schemeClr val="bg1"/>
                </a:solidFill>
              </a:rPr>
              <a:t>“Christian, love me more than these.”</a:t>
            </a:r>
          </a:p>
          <a:p>
            <a:pPr marL="0" indent="0">
              <a:lnSpc>
                <a:spcPct val="120000"/>
              </a:lnSpc>
              <a:spcBef>
                <a:spcPts val="0"/>
              </a:spcBef>
              <a:buNone/>
            </a:pPr>
            <a:endParaRPr lang="en-US" dirty="0"/>
          </a:p>
        </p:txBody>
      </p:sp>
    </p:spTree>
    <p:extLst>
      <p:ext uri="{BB962C8B-B14F-4D97-AF65-F5344CB8AC3E}">
        <p14:creationId xmlns:p14="http://schemas.microsoft.com/office/powerpoint/2010/main" val="31172001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200297" y="3019245"/>
            <a:ext cx="11730446" cy="3761118"/>
          </a:xfrm>
        </p:spPr>
        <p:txBody>
          <a:bodyPr>
            <a:normAutofit/>
          </a:bodyPr>
          <a:lstStyle/>
          <a:p>
            <a:pPr marL="0" indent="0">
              <a:lnSpc>
                <a:spcPct val="100000"/>
              </a:lnSpc>
              <a:spcBef>
                <a:spcPts val="0"/>
              </a:spcBef>
              <a:buNone/>
            </a:pPr>
            <a:r>
              <a:rPr lang="en-US" sz="4000" b="1" dirty="0">
                <a:solidFill>
                  <a:schemeClr val="bg1"/>
                </a:solidFill>
              </a:rPr>
              <a:t>Verse 5</a:t>
            </a:r>
          </a:p>
          <a:p>
            <a:pPr marL="0" indent="0">
              <a:lnSpc>
                <a:spcPct val="100000"/>
              </a:lnSpc>
              <a:spcBef>
                <a:spcPts val="0"/>
              </a:spcBef>
              <a:buNone/>
            </a:pPr>
            <a:r>
              <a:rPr lang="en-US" sz="4000" dirty="0">
                <a:solidFill>
                  <a:schemeClr val="bg1"/>
                </a:solidFill>
              </a:rPr>
              <a:t>Jesus calls us; by your mercies,</a:t>
            </a:r>
          </a:p>
          <a:p>
            <a:pPr marL="0" indent="0">
              <a:lnSpc>
                <a:spcPct val="100000"/>
              </a:lnSpc>
              <a:spcBef>
                <a:spcPts val="0"/>
              </a:spcBef>
              <a:buNone/>
            </a:pPr>
            <a:r>
              <a:rPr lang="en-US" sz="4000" dirty="0" err="1">
                <a:solidFill>
                  <a:schemeClr val="bg1"/>
                </a:solidFill>
              </a:rPr>
              <a:t>Saviour</a:t>
            </a:r>
            <a:r>
              <a:rPr lang="en-US" sz="4000" dirty="0">
                <a:solidFill>
                  <a:schemeClr val="bg1"/>
                </a:solidFill>
              </a:rPr>
              <a:t>, may we hear your call,</a:t>
            </a:r>
          </a:p>
          <a:p>
            <a:pPr marL="0" indent="0">
              <a:lnSpc>
                <a:spcPct val="100000"/>
              </a:lnSpc>
              <a:spcBef>
                <a:spcPts val="0"/>
              </a:spcBef>
              <a:buNone/>
            </a:pPr>
            <a:r>
              <a:rPr lang="en-US" sz="4000" dirty="0">
                <a:solidFill>
                  <a:schemeClr val="bg1"/>
                </a:solidFill>
              </a:rPr>
              <a:t>Give our hearts to your obedience,</a:t>
            </a:r>
          </a:p>
          <a:p>
            <a:pPr marL="0" indent="0">
              <a:lnSpc>
                <a:spcPct val="100000"/>
              </a:lnSpc>
              <a:spcBef>
                <a:spcPts val="0"/>
              </a:spcBef>
              <a:buNone/>
            </a:pPr>
            <a:r>
              <a:rPr lang="en-US" sz="4000" dirty="0">
                <a:solidFill>
                  <a:schemeClr val="bg1"/>
                </a:solidFill>
              </a:rPr>
              <a:t>Serve and love you best of all.</a:t>
            </a:r>
          </a:p>
          <a:p>
            <a:pPr marL="0" indent="0">
              <a:lnSpc>
                <a:spcPct val="120000"/>
              </a:lnSpc>
              <a:spcBef>
                <a:spcPts val="0"/>
              </a:spcBef>
              <a:buNone/>
            </a:pPr>
            <a:endParaRPr lang="en-US" dirty="0"/>
          </a:p>
        </p:txBody>
      </p:sp>
    </p:spTree>
    <p:extLst>
      <p:ext uri="{BB962C8B-B14F-4D97-AF65-F5344CB8AC3E}">
        <p14:creationId xmlns:p14="http://schemas.microsoft.com/office/powerpoint/2010/main" val="1878669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218688"/>
            <a:ext cx="11398469" cy="3382471"/>
          </a:xfrm>
        </p:spPr>
        <p:txBody>
          <a:bodyPr>
            <a:noAutofit/>
          </a:bodyPr>
          <a:lstStyle/>
          <a:p>
            <a:pPr marL="0" indent="0">
              <a:buNone/>
            </a:pPr>
            <a:endParaRPr lang="en-US" sz="4000" dirty="0">
              <a:solidFill>
                <a:schemeClr val="bg1"/>
              </a:solidFill>
            </a:endParaRPr>
          </a:p>
          <a:p>
            <a:pPr marL="0" indent="0">
              <a:buNone/>
            </a:pPr>
            <a:endParaRPr lang="en-US" sz="4000" dirty="0">
              <a:solidFill>
                <a:schemeClr val="bg1"/>
              </a:solidFill>
            </a:endParaRPr>
          </a:p>
          <a:p>
            <a:pPr marL="0" indent="0">
              <a:buNone/>
            </a:pPr>
            <a:endParaRPr lang="en-US" sz="4000" dirty="0">
              <a:solidFill>
                <a:schemeClr val="bg1"/>
              </a:solidFill>
            </a:endParaRPr>
          </a:p>
          <a:p>
            <a:pPr marL="0" indent="0" algn="r">
              <a:buNone/>
            </a:pPr>
            <a:r>
              <a:rPr lang="en-CA" i="1" dirty="0">
                <a:solidFill>
                  <a:schemeClr val="bg1"/>
                </a:solidFill>
              </a:rPr>
              <a:t>(adapted from Karen Boivin, gathering worship, L/E 2025, page 49)</a:t>
            </a:r>
          </a:p>
        </p:txBody>
      </p:sp>
      <p:sp>
        <p:nvSpPr>
          <p:cNvPr id="3" name="Title 2">
            <a:extLst>
              <a:ext uri="{FF2B5EF4-FFF2-40B4-BE49-F238E27FC236}">
                <a16:creationId xmlns:a16="http://schemas.microsoft.com/office/drawing/2014/main" id="{70382332-4868-46B7-879C-DF9C8D47490B}"/>
              </a:ext>
            </a:extLst>
          </p:cNvPr>
          <p:cNvSpPr>
            <a:spLocks noGrp="1"/>
          </p:cNvSpPr>
          <p:nvPr>
            <p:ph type="title"/>
          </p:nvPr>
        </p:nvSpPr>
        <p:spPr>
          <a:xfrm>
            <a:off x="213359" y="172306"/>
            <a:ext cx="11765280" cy="1756283"/>
          </a:xfrm>
        </p:spPr>
        <p:txBody>
          <a:bodyPr>
            <a:normAutofit/>
          </a:bodyPr>
          <a:lstStyle/>
          <a:p>
            <a:r>
              <a:rPr lang="en-US" dirty="0">
                <a:solidFill>
                  <a:schemeClr val="bg1"/>
                </a:solidFill>
              </a:rPr>
              <a:t>Commissioning</a:t>
            </a:r>
            <a:br>
              <a:rPr lang="en-US" dirty="0">
                <a:solidFill>
                  <a:schemeClr val="bg1"/>
                </a:solidFill>
              </a:rPr>
            </a:br>
            <a:r>
              <a:rPr lang="en-US" dirty="0">
                <a:solidFill>
                  <a:schemeClr val="bg1"/>
                </a:solidFill>
              </a:rPr>
              <a:t>/ Benediction</a:t>
            </a:r>
            <a:endParaRPr lang="en-CA" dirty="0">
              <a:solidFill>
                <a:schemeClr val="bg1"/>
              </a:solidFill>
            </a:endParaRPr>
          </a:p>
        </p:txBody>
      </p:sp>
    </p:spTree>
    <p:extLst>
      <p:ext uri="{BB962C8B-B14F-4D97-AF65-F5344CB8AC3E}">
        <p14:creationId xmlns:p14="http://schemas.microsoft.com/office/powerpoint/2010/main" val="1520483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260785"/>
            <a:ext cx="11398469" cy="3597215"/>
          </a:xfrm>
        </p:spPr>
        <p:txBody>
          <a:bodyPr>
            <a:noAutofit/>
          </a:bodyPr>
          <a:lstStyle/>
          <a:p>
            <a:pPr marL="0" indent="0">
              <a:lnSpc>
                <a:spcPct val="100000"/>
              </a:lnSpc>
              <a:spcBef>
                <a:spcPts val="0"/>
              </a:spcBef>
              <a:buNone/>
            </a:pPr>
            <a:r>
              <a:rPr lang="en-US" sz="4000" dirty="0">
                <a:solidFill>
                  <a:schemeClr val="bg1"/>
                </a:solidFill>
              </a:rPr>
              <a:t>One:	</a:t>
            </a:r>
            <a:r>
              <a:rPr lang="en-CA" sz="4000" dirty="0">
                <a:solidFill>
                  <a:schemeClr val="bg1"/>
                </a:solidFill>
              </a:rPr>
              <a:t>Go from this place, to love as Peter loved,</a:t>
            </a:r>
          </a:p>
          <a:p>
            <a:pPr marL="0" indent="0">
              <a:lnSpc>
                <a:spcPct val="100000"/>
              </a:lnSpc>
              <a:spcBef>
                <a:spcPts val="0"/>
              </a:spcBef>
              <a:buNone/>
            </a:pPr>
            <a:r>
              <a:rPr lang="en-CA" sz="4000" dirty="0">
                <a:solidFill>
                  <a:schemeClr val="bg1"/>
                </a:solidFill>
              </a:rPr>
              <a:t>		drawing more and more people into the 			circle of our embrace.</a:t>
            </a:r>
          </a:p>
          <a:p>
            <a:pPr marL="0" indent="0">
              <a:lnSpc>
                <a:spcPct val="100000"/>
              </a:lnSpc>
              <a:spcBef>
                <a:spcPts val="0"/>
              </a:spcBef>
              <a:buNone/>
            </a:pPr>
            <a:r>
              <a:rPr lang="en-CA" sz="4000" dirty="0">
                <a:solidFill>
                  <a:schemeClr val="bg1"/>
                </a:solidFill>
              </a:rPr>
              <a:t>		Go to love as Jesus loved,</a:t>
            </a:r>
          </a:p>
          <a:p>
            <a:pPr marL="0" indent="0">
              <a:lnSpc>
                <a:spcPct val="100000"/>
              </a:lnSpc>
              <a:spcBef>
                <a:spcPts val="0"/>
              </a:spcBef>
              <a:buNone/>
            </a:pPr>
            <a:r>
              <a:rPr lang="en-CA" sz="4000" dirty="0">
                <a:solidFill>
                  <a:schemeClr val="bg1"/>
                </a:solidFill>
              </a:rPr>
              <a:t>		and by this be known as his disciples.</a:t>
            </a:r>
          </a:p>
          <a:p>
            <a:pPr marL="0" indent="0">
              <a:buNone/>
            </a:pPr>
            <a:endParaRPr lang="en-CA" sz="4000" dirty="0">
              <a:solidFill>
                <a:schemeClr val="bg1"/>
              </a:solidFill>
            </a:endParaRPr>
          </a:p>
        </p:txBody>
      </p:sp>
    </p:spTree>
    <p:extLst>
      <p:ext uri="{BB962C8B-B14F-4D97-AF65-F5344CB8AC3E}">
        <p14:creationId xmlns:p14="http://schemas.microsoft.com/office/powerpoint/2010/main" val="27378942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A52D0C4-1E63-4A5F-8C5F-7C03F85C133E}"/>
              </a:ext>
            </a:extLst>
          </p:cNvPr>
          <p:cNvSpPr>
            <a:spLocks noGrp="1"/>
          </p:cNvSpPr>
          <p:nvPr>
            <p:ph idx="1"/>
          </p:nvPr>
        </p:nvSpPr>
        <p:spPr>
          <a:xfrm>
            <a:off x="396765" y="3039291"/>
            <a:ext cx="11398469" cy="3818709"/>
          </a:xfrm>
        </p:spPr>
        <p:txBody>
          <a:bodyPr>
            <a:noAutofit/>
          </a:bodyPr>
          <a:lstStyle/>
          <a:p>
            <a:pPr marL="0" indent="0">
              <a:lnSpc>
                <a:spcPct val="100000"/>
              </a:lnSpc>
              <a:spcBef>
                <a:spcPts val="0"/>
              </a:spcBef>
              <a:buNone/>
            </a:pPr>
            <a:r>
              <a:rPr lang="en-US" sz="4000" dirty="0">
                <a:solidFill>
                  <a:schemeClr val="bg1"/>
                </a:solidFill>
              </a:rPr>
              <a:t>One:	</a:t>
            </a:r>
            <a:r>
              <a:rPr lang="en-CA" sz="4000" dirty="0">
                <a:solidFill>
                  <a:schemeClr val="bg1"/>
                </a:solidFill>
              </a:rPr>
              <a:t>And as you go, May God our Creator who 			blesses us abundantly, Christ our Shepherd 			who loves us deeply, And the Holy Spirit who 		animates us for service, Go with us this day, 			and every day.</a:t>
            </a:r>
          </a:p>
          <a:p>
            <a:pPr marL="0" indent="0">
              <a:lnSpc>
                <a:spcPct val="100000"/>
              </a:lnSpc>
              <a:spcBef>
                <a:spcPts val="0"/>
              </a:spcBef>
              <a:buNone/>
            </a:pPr>
            <a:r>
              <a:rPr lang="en-CA" sz="4000" dirty="0">
                <a:solidFill>
                  <a:schemeClr val="bg1"/>
                </a:solidFill>
              </a:rPr>
              <a:t>		Go in peace. Amen.</a:t>
            </a:r>
          </a:p>
        </p:txBody>
      </p:sp>
    </p:spTree>
    <p:extLst>
      <p:ext uri="{BB962C8B-B14F-4D97-AF65-F5344CB8AC3E}">
        <p14:creationId xmlns:p14="http://schemas.microsoft.com/office/powerpoint/2010/main" val="41923357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171A9CD-AFD5-46BF-8602-2F4816FE5BC3}"/>
              </a:ext>
            </a:extLst>
          </p:cNvPr>
          <p:cNvSpPr txBox="1"/>
          <p:nvPr/>
        </p:nvSpPr>
        <p:spPr>
          <a:xfrm>
            <a:off x="5120721" y="2270314"/>
            <a:ext cx="6831729"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algn="ctr"/>
            <a:endParaRPr lang="en-US" sz="4000" dirty="0">
              <a:solidFill>
                <a:schemeClr val="bg1"/>
              </a:solidFill>
            </a:endParaRPr>
          </a:p>
          <a:p>
            <a:pPr algn="ctr"/>
            <a:r>
              <a:rPr lang="en-US" sz="4000" dirty="0">
                <a:solidFill>
                  <a:schemeClr val="bg1"/>
                </a:solidFill>
              </a:rPr>
              <a:t>Postlude</a:t>
            </a:r>
          </a:p>
          <a:p>
            <a:pPr algn="ctr"/>
            <a:endParaRPr lang="en-US" sz="4000" dirty="0">
              <a:solidFill>
                <a:schemeClr val="bg1"/>
              </a:solidFill>
            </a:endParaRPr>
          </a:p>
          <a:p>
            <a:pPr algn="ctr"/>
            <a:endParaRPr lang="en-US" sz="4000" dirty="0">
              <a:solidFill>
                <a:schemeClr val="bg1"/>
              </a:solidFill>
            </a:endParaRPr>
          </a:p>
        </p:txBody>
      </p:sp>
      <p:sp>
        <p:nvSpPr>
          <p:cNvPr id="11" name="Rectangle 10">
            <a:extLst>
              <a:ext uri="{FF2B5EF4-FFF2-40B4-BE49-F238E27FC236}">
                <a16:creationId xmlns:a16="http://schemas.microsoft.com/office/drawing/2014/main" id="{4644CE7F-F606-485D-8D49-BBC68A483B5E}"/>
              </a:ext>
            </a:extLst>
          </p:cNvPr>
          <p:cNvSpPr/>
          <p:nvPr/>
        </p:nvSpPr>
        <p:spPr>
          <a:xfrm>
            <a:off x="0" y="6466268"/>
            <a:ext cx="4715175" cy="246221"/>
          </a:xfrm>
          <a:prstGeom prst="rect">
            <a:avLst/>
          </a:prstGeom>
        </p:spPr>
        <p:txBody>
          <a:bodyPr wrap="square">
            <a:spAutoFit/>
          </a:bodyPr>
          <a:lstStyle/>
          <a:p>
            <a:pPr algn="ctr"/>
            <a:r>
              <a:rPr lang="en-CA" sz="1000" dirty="0"/>
              <a:t>Public Domain</a:t>
            </a:r>
          </a:p>
        </p:txBody>
      </p:sp>
      <p:sp>
        <p:nvSpPr>
          <p:cNvPr id="12" name="Rectangle 11">
            <a:extLst>
              <a:ext uri="{FF2B5EF4-FFF2-40B4-BE49-F238E27FC236}">
                <a16:creationId xmlns:a16="http://schemas.microsoft.com/office/drawing/2014/main" id="{AA243CE0-E412-4A13-83A7-B524C05E88CB}"/>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A5D06A4-12CB-4B50-99BB-DDE866B4595F}"/>
              </a:ext>
            </a:extLst>
          </p:cNvPr>
          <p:cNvGrpSpPr/>
          <p:nvPr/>
        </p:nvGrpSpPr>
        <p:grpSpPr>
          <a:xfrm>
            <a:off x="0" y="7237"/>
            <a:ext cx="4953837" cy="6858000"/>
            <a:chOff x="0" y="7237"/>
            <a:chExt cx="4953837" cy="6858000"/>
          </a:xfrm>
        </p:grpSpPr>
        <p:sp>
          <p:nvSpPr>
            <p:cNvPr id="9" name="Rectangle 8">
              <a:extLst>
                <a:ext uri="{FF2B5EF4-FFF2-40B4-BE49-F238E27FC236}">
                  <a16:creationId xmlns:a16="http://schemas.microsoft.com/office/drawing/2014/main" id="{B3F9CF73-F3A4-4112-9FB5-24472FEFFAE1}"/>
                </a:ext>
              </a:extLst>
            </p:cNvPr>
            <p:cNvSpPr/>
            <p:nvPr/>
          </p:nvSpPr>
          <p:spPr>
            <a:xfrm>
              <a:off x="0" y="7237"/>
              <a:ext cx="4953837"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39574798-1536-46CA-A400-640CD5A5362C}"/>
                </a:ext>
              </a:extLst>
            </p:cNvPr>
            <p:cNvSpPr txBox="1"/>
            <p:nvPr/>
          </p:nvSpPr>
          <p:spPr>
            <a:xfrm>
              <a:off x="291475" y="5988255"/>
              <a:ext cx="4279392" cy="230832"/>
            </a:xfrm>
            <a:prstGeom prst="rect">
              <a:avLst/>
            </a:prstGeom>
            <a:noFill/>
          </p:spPr>
          <p:txBody>
            <a:bodyPr wrap="square" rtlCol="0">
              <a:spAutoFit/>
            </a:bodyPr>
            <a:lstStyle/>
            <a:p>
              <a:pPr algn="ctr"/>
              <a:r>
                <a:rPr lang="en-CA" sz="900" dirty="0">
                  <a:solidFill>
                    <a:schemeClr val="bg1"/>
                  </a:solidFill>
                </a:rPr>
                <a:t>https://united-church.ca/worship-liturgical-season/third-sunday-easter</a:t>
              </a:r>
            </a:p>
          </p:txBody>
        </p:sp>
      </p:grpSp>
      <p:pic>
        <p:nvPicPr>
          <p:cNvPr id="16" name="Picture 15">
            <a:extLst>
              <a:ext uri="{FF2B5EF4-FFF2-40B4-BE49-F238E27FC236}">
                <a16:creationId xmlns:a16="http://schemas.microsoft.com/office/drawing/2014/main" id="{DECB0F72-0088-4515-9FE7-B106AF24D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34" y="685274"/>
            <a:ext cx="3587932" cy="4783909"/>
          </a:xfrm>
          <a:prstGeom prst="rect">
            <a:avLst/>
          </a:prstGeom>
        </p:spPr>
      </p:pic>
    </p:spTree>
    <p:extLst>
      <p:ext uri="{BB962C8B-B14F-4D97-AF65-F5344CB8AC3E}">
        <p14:creationId xmlns:p14="http://schemas.microsoft.com/office/powerpoint/2010/main" val="371213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3785</TotalTime>
  <Words>4394</Words>
  <Application>Microsoft Office PowerPoint</Application>
  <PresentationFormat>Widescreen</PresentationFormat>
  <Paragraphs>433</Paragraphs>
  <Slides>96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96</vt:i4>
      </vt:variant>
    </vt:vector>
  </HeadingPairs>
  <TitlesOfParts>
    <vt:vector size="103" baseType="lpstr">
      <vt:lpstr>Arial</vt:lpstr>
      <vt:lpstr>Calibri</vt:lpstr>
      <vt:lpstr>Calibri Light</vt:lpstr>
      <vt:lpstr>Times New Roman</vt:lpstr>
      <vt:lpstr>Office Theme</vt:lpstr>
      <vt:lpstr>2_Office Theme</vt:lpstr>
      <vt:lpstr>5_Office Theme</vt:lpstr>
      <vt:lpstr>PowerPoint Presentation</vt:lpstr>
      <vt:lpstr>PowerPoint Presentation</vt:lpstr>
      <vt:lpstr>Processional / Opening Hymn VU: 326  O for a Thousand Tongues to Sing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 of Approach /Gathering Prayer: (Unison)</vt:lpstr>
      <vt:lpstr>PowerPoint Presentation</vt:lpstr>
      <vt:lpstr>PowerPoint Presentation</vt:lpstr>
      <vt:lpstr>Passing the Peace:  </vt:lpstr>
      <vt:lpstr>PowerPoint Presentation</vt:lpstr>
      <vt:lpstr>Children’s Hymn VU: 567 Will You Come and Follow Me </vt:lpstr>
      <vt:lpstr>PowerPoint Presentation</vt:lpstr>
      <vt:lpstr>PowerPoint Presentation</vt:lpstr>
      <vt:lpstr>PowerPoint Presentation</vt:lpstr>
      <vt:lpstr>PowerPoint Presentation</vt:lpstr>
      <vt:lpstr>PowerPoint Presentation</vt:lpstr>
      <vt:lpstr>Children’s Hymn VU: 345 Come, Children, Join to Sing </vt:lpstr>
      <vt:lpstr>PowerPoint Presentation</vt:lpstr>
      <vt:lpstr>PowerPoint Presentation</vt:lpstr>
      <vt:lpstr>PowerPoint Presentation</vt:lpstr>
      <vt:lpstr>Prayer of Confession (Responsive)</vt:lpstr>
      <vt:lpstr>PowerPoint Presentation</vt:lpstr>
      <vt:lpstr>PowerPoint Presentation</vt:lpstr>
      <vt:lpstr> Assurance:</vt:lpstr>
      <vt:lpstr>Prayer of Illumination MV 97 Listen, God Is Calling</vt:lpstr>
      <vt:lpstr>PowerPoint Presentation</vt:lpstr>
      <vt:lpstr>Prayer of Illumination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 VU 563 Jesus, You Have Come to the Lakeshore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Affirmation of Faith (Unison)</vt:lpstr>
      <vt:lpstr>PowerPoint Presentation</vt:lpstr>
      <vt:lpstr>PowerPoint Presentation</vt:lpstr>
      <vt:lpstr>PowerPoint Presentation</vt:lpstr>
      <vt:lpstr>PowerPoint Presentation</vt:lpstr>
      <vt:lpstr>PowerPoint Presentation</vt:lpstr>
      <vt:lpstr>PowerPoint Presentation</vt:lpstr>
      <vt:lpstr>Invitation to the offering</vt:lpstr>
      <vt:lpstr>PowerPoint Presentation</vt:lpstr>
      <vt:lpstr>Doxology: VU 542 We Give You But Your Own</vt:lpstr>
      <vt:lpstr>PowerPoint Presentation</vt:lpstr>
      <vt:lpstr>Offertory Prayer (Unison)</vt:lpstr>
      <vt:lpstr>PowerPoint Presentation</vt:lpstr>
      <vt:lpstr>Hymn VU: 400   Lord, Listen to Your Children Praying</vt:lpstr>
      <vt:lpstr>PowerPoint Presentation</vt:lpstr>
      <vt:lpstr> Prayers of the Thanksgiving  and Concern:  </vt:lpstr>
      <vt:lpstr>PowerPoint Presentation</vt:lpstr>
      <vt:lpstr>PowerPoint Presentation</vt:lpstr>
      <vt:lpstr>PowerPoint Presentation</vt:lpstr>
      <vt:lpstr>PowerPoint Presentation</vt:lpstr>
      <vt:lpstr>The Lord’s Prayer (Unison)</vt:lpstr>
      <vt:lpstr>PowerPoint Presentation</vt:lpstr>
      <vt:lpstr>PowerPoint Presentation</vt:lpstr>
      <vt:lpstr>Closing Hymn: VU 562 Jesus Calls Us</vt:lpstr>
      <vt:lpstr>PowerPoint Presentation</vt:lpstr>
      <vt:lpstr>PowerPoint Presentation</vt:lpstr>
      <vt:lpstr>PowerPoint Presentation</vt:lpstr>
      <vt:lpstr>PowerPoint Presentation</vt:lpstr>
      <vt:lpstr>PowerPoint Presentation</vt:lpstr>
      <vt:lpstr>Commissioning / Benediction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Deckzi Solutions</dc:creator>
  <cp:lastModifiedBy>WK4</cp:lastModifiedBy>
  <cp:revision>239</cp:revision>
  <dcterms:created xsi:type="dcterms:W3CDTF">2022-02-26T00:22:02Z</dcterms:created>
  <dcterms:modified xsi:type="dcterms:W3CDTF">2025-04-01T15:15:47Z</dcterms:modified>
</cp:coreProperties>
</file>