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61" r:id="rId3"/>
    <p:sldId id="256" r:id="rId4"/>
    <p:sldId id="265" r:id="rId5"/>
    <p:sldId id="266" r:id="rId6"/>
    <p:sldId id="267" r:id="rId7"/>
    <p:sldId id="268" r:id="rId8"/>
    <p:sldId id="262" r:id="rId9"/>
    <p:sldId id="269" r:id="rId10"/>
    <p:sldId id="259" r:id="rId11"/>
    <p:sldId id="258" r:id="rId12"/>
    <p:sldId id="257" r:id="rId13"/>
    <p:sldId id="260"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4CD6"/>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4" autoAdjust="0"/>
    <p:restoredTop sz="94660"/>
  </p:normalViewPr>
  <p:slideViewPr>
    <p:cSldViewPr snapToGrid="0">
      <p:cViewPr varScale="1">
        <p:scale>
          <a:sx n="86" d="100"/>
          <a:sy n="86" d="100"/>
        </p:scale>
        <p:origin x="33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0D8BCA-F08E-484E-B139-EDC181C593F9}" type="datetimeFigureOut">
              <a:rPr lang="en-CA" smtClean="0"/>
              <a:t>2023-09-07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4E913E2-B00B-4A08-A8AA-A781404F494A}" type="slidenum">
              <a:rPr lang="en-CA" smtClean="0"/>
              <a:t>‹#›</a:t>
            </a:fld>
            <a:endParaRPr lang="en-CA"/>
          </a:p>
        </p:txBody>
      </p:sp>
    </p:spTree>
    <p:extLst>
      <p:ext uri="{BB962C8B-B14F-4D97-AF65-F5344CB8AC3E}">
        <p14:creationId xmlns:p14="http://schemas.microsoft.com/office/powerpoint/2010/main" val="390051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0D8BCA-F08E-484E-B139-EDC181C593F9}" type="datetimeFigureOut">
              <a:rPr lang="en-CA" smtClean="0"/>
              <a:t>2023-09-07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4E913E2-B00B-4A08-A8AA-A781404F494A}" type="slidenum">
              <a:rPr lang="en-CA" smtClean="0"/>
              <a:t>‹#›</a:t>
            </a:fld>
            <a:endParaRPr lang="en-CA"/>
          </a:p>
        </p:txBody>
      </p:sp>
    </p:spTree>
    <p:extLst>
      <p:ext uri="{BB962C8B-B14F-4D97-AF65-F5344CB8AC3E}">
        <p14:creationId xmlns:p14="http://schemas.microsoft.com/office/powerpoint/2010/main" val="4007202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0D8BCA-F08E-484E-B139-EDC181C593F9}" type="datetimeFigureOut">
              <a:rPr lang="en-CA" smtClean="0"/>
              <a:t>2023-09-07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4E913E2-B00B-4A08-A8AA-A781404F494A}" type="slidenum">
              <a:rPr lang="en-CA" smtClean="0"/>
              <a:t>‹#›</a:t>
            </a:fld>
            <a:endParaRPr lang="en-CA"/>
          </a:p>
        </p:txBody>
      </p:sp>
    </p:spTree>
    <p:extLst>
      <p:ext uri="{BB962C8B-B14F-4D97-AF65-F5344CB8AC3E}">
        <p14:creationId xmlns:p14="http://schemas.microsoft.com/office/powerpoint/2010/main" val="3430470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0D8BCA-F08E-484E-B139-EDC181C593F9}" type="datetimeFigureOut">
              <a:rPr lang="en-CA" smtClean="0"/>
              <a:t>2023-09-07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4E913E2-B00B-4A08-A8AA-A781404F494A}" type="slidenum">
              <a:rPr lang="en-CA" smtClean="0"/>
              <a:t>‹#›</a:t>
            </a:fld>
            <a:endParaRPr lang="en-CA"/>
          </a:p>
        </p:txBody>
      </p:sp>
    </p:spTree>
    <p:extLst>
      <p:ext uri="{BB962C8B-B14F-4D97-AF65-F5344CB8AC3E}">
        <p14:creationId xmlns:p14="http://schemas.microsoft.com/office/powerpoint/2010/main" val="1238265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0D8BCA-F08E-484E-B139-EDC181C593F9}" type="datetimeFigureOut">
              <a:rPr lang="en-CA" smtClean="0"/>
              <a:t>2023-09-07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4E913E2-B00B-4A08-A8AA-A781404F494A}" type="slidenum">
              <a:rPr lang="en-CA" smtClean="0"/>
              <a:t>‹#›</a:t>
            </a:fld>
            <a:endParaRPr lang="en-CA"/>
          </a:p>
        </p:txBody>
      </p:sp>
    </p:spTree>
    <p:extLst>
      <p:ext uri="{BB962C8B-B14F-4D97-AF65-F5344CB8AC3E}">
        <p14:creationId xmlns:p14="http://schemas.microsoft.com/office/powerpoint/2010/main" val="760109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0D8BCA-F08E-484E-B139-EDC181C593F9}" type="datetimeFigureOut">
              <a:rPr lang="en-CA" smtClean="0"/>
              <a:t>2023-09-07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4E913E2-B00B-4A08-A8AA-A781404F494A}" type="slidenum">
              <a:rPr lang="en-CA" smtClean="0"/>
              <a:t>‹#›</a:t>
            </a:fld>
            <a:endParaRPr lang="en-CA"/>
          </a:p>
        </p:txBody>
      </p:sp>
    </p:spTree>
    <p:extLst>
      <p:ext uri="{BB962C8B-B14F-4D97-AF65-F5344CB8AC3E}">
        <p14:creationId xmlns:p14="http://schemas.microsoft.com/office/powerpoint/2010/main" val="520635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0D8BCA-F08E-484E-B139-EDC181C593F9}" type="datetimeFigureOut">
              <a:rPr lang="en-CA" smtClean="0"/>
              <a:t>2023-09-07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4E913E2-B00B-4A08-A8AA-A781404F494A}" type="slidenum">
              <a:rPr lang="en-CA" smtClean="0"/>
              <a:t>‹#›</a:t>
            </a:fld>
            <a:endParaRPr lang="en-CA"/>
          </a:p>
        </p:txBody>
      </p:sp>
    </p:spTree>
    <p:extLst>
      <p:ext uri="{BB962C8B-B14F-4D97-AF65-F5344CB8AC3E}">
        <p14:creationId xmlns:p14="http://schemas.microsoft.com/office/powerpoint/2010/main" val="2946796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0D8BCA-F08E-484E-B139-EDC181C593F9}" type="datetimeFigureOut">
              <a:rPr lang="en-CA" smtClean="0"/>
              <a:t>2023-09-07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4E913E2-B00B-4A08-A8AA-A781404F494A}" type="slidenum">
              <a:rPr lang="en-CA" smtClean="0"/>
              <a:t>‹#›</a:t>
            </a:fld>
            <a:endParaRPr lang="en-CA"/>
          </a:p>
        </p:txBody>
      </p:sp>
    </p:spTree>
    <p:extLst>
      <p:ext uri="{BB962C8B-B14F-4D97-AF65-F5344CB8AC3E}">
        <p14:creationId xmlns:p14="http://schemas.microsoft.com/office/powerpoint/2010/main" val="1177177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0D8BCA-F08E-484E-B139-EDC181C593F9}" type="datetimeFigureOut">
              <a:rPr lang="en-CA" smtClean="0"/>
              <a:t>2023-09-07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4E913E2-B00B-4A08-A8AA-A781404F494A}" type="slidenum">
              <a:rPr lang="en-CA" smtClean="0"/>
              <a:t>‹#›</a:t>
            </a:fld>
            <a:endParaRPr lang="en-CA"/>
          </a:p>
        </p:txBody>
      </p:sp>
    </p:spTree>
    <p:extLst>
      <p:ext uri="{BB962C8B-B14F-4D97-AF65-F5344CB8AC3E}">
        <p14:creationId xmlns:p14="http://schemas.microsoft.com/office/powerpoint/2010/main" val="221140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0D8BCA-F08E-484E-B139-EDC181C593F9}" type="datetimeFigureOut">
              <a:rPr lang="en-CA" smtClean="0"/>
              <a:t>2023-09-07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4E913E2-B00B-4A08-A8AA-A781404F494A}" type="slidenum">
              <a:rPr lang="en-CA" smtClean="0"/>
              <a:t>‹#›</a:t>
            </a:fld>
            <a:endParaRPr lang="en-CA"/>
          </a:p>
        </p:txBody>
      </p:sp>
    </p:spTree>
    <p:extLst>
      <p:ext uri="{BB962C8B-B14F-4D97-AF65-F5344CB8AC3E}">
        <p14:creationId xmlns:p14="http://schemas.microsoft.com/office/powerpoint/2010/main" val="2383769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0D8BCA-F08E-484E-B139-EDC181C593F9}" type="datetimeFigureOut">
              <a:rPr lang="en-CA" smtClean="0"/>
              <a:t>2023-09-07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4E913E2-B00B-4A08-A8AA-A781404F494A}" type="slidenum">
              <a:rPr lang="en-CA" smtClean="0"/>
              <a:t>‹#›</a:t>
            </a:fld>
            <a:endParaRPr lang="en-CA"/>
          </a:p>
        </p:txBody>
      </p:sp>
    </p:spTree>
    <p:extLst>
      <p:ext uri="{BB962C8B-B14F-4D97-AF65-F5344CB8AC3E}">
        <p14:creationId xmlns:p14="http://schemas.microsoft.com/office/powerpoint/2010/main" val="2202787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0D8BCA-F08E-484E-B139-EDC181C593F9}" type="datetimeFigureOut">
              <a:rPr lang="en-CA" smtClean="0"/>
              <a:t>2023-09-07</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913E2-B00B-4A08-A8AA-A781404F494A}" type="slidenum">
              <a:rPr lang="en-CA" smtClean="0"/>
              <a:t>‹#›</a:t>
            </a:fld>
            <a:endParaRPr lang="en-CA"/>
          </a:p>
        </p:txBody>
      </p:sp>
    </p:spTree>
    <p:extLst>
      <p:ext uri="{BB962C8B-B14F-4D97-AF65-F5344CB8AC3E}">
        <p14:creationId xmlns:p14="http://schemas.microsoft.com/office/powerpoint/2010/main" val="37757177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ECD123F-E096-40BB-9AC1-3AD00E682F48}"/>
              </a:ext>
            </a:extLst>
          </p:cNvPr>
          <p:cNvPicPr>
            <a:picLocks noChangeAspect="1"/>
          </p:cNvPicPr>
          <p:nvPr/>
        </p:nvPicPr>
        <p:blipFill rotWithShape="1">
          <a:blip r:embed="rId2"/>
          <a:srcRect l="1448"/>
          <a:stretch/>
        </p:blipFill>
        <p:spPr>
          <a:xfrm>
            <a:off x="863823" y="831148"/>
            <a:ext cx="7163077" cy="5195703"/>
          </a:xfrm>
          <a:prstGeom prst="rect">
            <a:avLst/>
          </a:prstGeom>
        </p:spPr>
      </p:pic>
      <p:sp>
        <p:nvSpPr>
          <p:cNvPr id="2" name="Title 1">
            <a:extLst>
              <a:ext uri="{FF2B5EF4-FFF2-40B4-BE49-F238E27FC236}">
                <a16:creationId xmlns:a16="http://schemas.microsoft.com/office/drawing/2014/main" id="{CBCB127D-8E41-2739-F87F-EFA69E00C001}"/>
              </a:ext>
            </a:extLst>
          </p:cNvPr>
          <p:cNvSpPr>
            <a:spLocks noGrp="1"/>
          </p:cNvSpPr>
          <p:nvPr>
            <p:ph type="ctrTitle"/>
          </p:nvPr>
        </p:nvSpPr>
        <p:spPr>
          <a:xfrm>
            <a:off x="8026899" y="817343"/>
            <a:ext cx="3840480" cy="1188720"/>
          </a:xfrm>
          <a:solidFill>
            <a:srgbClr val="C14CD6"/>
          </a:solidFill>
        </p:spPr>
        <p:txBody>
          <a:bodyPr anchor="ctr" anchorCtr="0">
            <a:normAutofit/>
          </a:bodyPr>
          <a:lstStyle/>
          <a:p>
            <a:r>
              <a:rPr lang="en-CA" b="1" dirty="0">
                <a:solidFill>
                  <a:schemeClr val="bg1"/>
                </a:solidFill>
              </a:rPr>
              <a:t>Proposals</a:t>
            </a:r>
          </a:p>
        </p:txBody>
      </p:sp>
      <p:sp>
        <p:nvSpPr>
          <p:cNvPr id="3" name="Subtitle 2">
            <a:extLst>
              <a:ext uri="{FF2B5EF4-FFF2-40B4-BE49-F238E27FC236}">
                <a16:creationId xmlns:a16="http://schemas.microsoft.com/office/drawing/2014/main" id="{C5C5E5C9-927B-2DB5-1867-2510460C6BAC}"/>
              </a:ext>
            </a:extLst>
          </p:cNvPr>
          <p:cNvSpPr>
            <a:spLocks noGrp="1"/>
          </p:cNvSpPr>
          <p:nvPr>
            <p:ph type="subTitle" idx="1"/>
          </p:nvPr>
        </p:nvSpPr>
        <p:spPr>
          <a:xfrm>
            <a:off x="8195065" y="2234280"/>
            <a:ext cx="3487839" cy="3498281"/>
          </a:xfrm>
        </p:spPr>
        <p:txBody>
          <a:bodyPr>
            <a:noAutofit/>
          </a:bodyPr>
          <a:lstStyle/>
          <a:p>
            <a:pPr>
              <a:lnSpc>
                <a:spcPct val="100000"/>
              </a:lnSpc>
            </a:pPr>
            <a:r>
              <a:rPr lang="en-CA" sz="2800" dirty="0">
                <a:solidFill>
                  <a:srgbClr val="C14CD6"/>
                </a:solidFill>
              </a:rPr>
              <a:t>WOW President </a:t>
            </a:r>
            <a:br>
              <a:rPr lang="en-CA" sz="2800" dirty="0">
                <a:solidFill>
                  <a:srgbClr val="C14CD6"/>
                </a:solidFill>
              </a:rPr>
            </a:br>
            <a:r>
              <a:rPr lang="en-CA" sz="2800" dirty="0">
                <a:solidFill>
                  <a:srgbClr val="C14CD6"/>
                </a:solidFill>
              </a:rPr>
              <a:t>Jennifer Irving </a:t>
            </a:r>
            <a:br>
              <a:rPr lang="en-CA" sz="2800" dirty="0">
                <a:solidFill>
                  <a:srgbClr val="C14CD6"/>
                </a:solidFill>
              </a:rPr>
            </a:br>
            <a:r>
              <a:rPr lang="en-CA" sz="2800" dirty="0">
                <a:solidFill>
                  <a:srgbClr val="C14CD6"/>
                </a:solidFill>
              </a:rPr>
              <a:t>talks with </a:t>
            </a:r>
            <a:br>
              <a:rPr lang="en-CA" sz="2800" dirty="0">
                <a:solidFill>
                  <a:srgbClr val="C14CD6"/>
                </a:solidFill>
              </a:rPr>
            </a:br>
            <a:r>
              <a:rPr lang="en-CA" sz="2800" dirty="0">
                <a:solidFill>
                  <a:srgbClr val="C14CD6"/>
                </a:solidFill>
              </a:rPr>
              <a:t>Past President </a:t>
            </a:r>
            <a:br>
              <a:rPr lang="en-CA" sz="2800" dirty="0">
                <a:solidFill>
                  <a:srgbClr val="C14CD6"/>
                </a:solidFill>
              </a:rPr>
            </a:br>
            <a:r>
              <a:rPr lang="en-CA" sz="2800" dirty="0">
                <a:solidFill>
                  <a:srgbClr val="C14CD6"/>
                </a:solidFill>
              </a:rPr>
              <a:t>Mark Laird</a:t>
            </a:r>
            <a:br>
              <a:rPr lang="en-CA" sz="2800" dirty="0">
                <a:solidFill>
                  <a:srgbClr val="C14CD6"/>
                </a:solidFill>
              </a:rPr>
            </a:br>
            <a:r>
              <a:rPr lang="en-CA" sz="2800" dirty="0">
                <a:solidFill>
                  <a:srgbClr val="C14CD6"/>
                </a:solidFill>
              </a:rPr>
              <a:t>about proposals</a:t>
            </a:r>
            <a:br>
              <a:rPr lang="en-CA" sz="2800" dirty="0">
                <a:solidFill>
                  <a:srgbClr val="C14CD6"/>
                </a:solidFill>
              </a:rPr>
            </a:br>
            <a:r>
              <a:rPr lang="en-CA" sz="2800" dirty="0">
                <a:solidFill>
                  <a:srgbClr val="C14CD6"/>
                </a:solidFill>
              </a:rPr>
              <a:t>at Regional Council Meetings.</a:t>
            </a:r>
          </a:p>
          <a:p>
            <a:endParaRPr lang="en-CA" dirty="0"/>
          </a:p>
        </p:txBody>
      </p:sp>
    </p:spTree>
    <p:extLst>
      <p:ext uri="{BB962C8B-B14F-4D97-AF65-F5344CB8AC3E}">
        <p14:creationId xmlns:p14="http://schemas.microsoft.com/office/powerpoint/2010/main" val="1853291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AE297-98FE-9FD3-CF4D-0E9497A5382B}"/>
              </a:ext>
            </a:extLst>
          </p:cNvPr>
          <p:cNvSpPr>
            <a:spLocks noGrp="1"/>
          </p:cNvSpPr>
          <p:nvPr>
            <p:ph type="title"/>
          </p:nvPr>
        </p:nvSpPr>
        <p:spPr>
          <a:xfrm>
            <a:off x="0" y="-36594"/>
            <a:ext cx="12192000" cy="1188720"/>
          </a:xfrm>
          <a:solidFill>
            <a:srgbClr val="C14CD6"/>
          </a:solidFill>
        </p:spPr>
        <p:txBody>
          <a:bodyPr>
            <a:noAutofit/>
          </a:bodyPr>
          <a:lstStyle/>
          <a:p>
            <a:pPr algn="ctr"/>
            <a:r>
              <a:rPr lang="en-CA" sz="6000" b="1" dirty="0">
                <a:solidFill>
                  <a:schemeClr val="bg1"/>
                </a:solidFill>
              </a:rPr>
              <a:t>Who can send a proposal to WOW?</a:t>
            </a:r>
          </a:p>
        </p:txBody>
      </p:sp>
      <p:sp>
        <p:nvSpPr>
          <p:cNvPr id="3" name="Content Placeholder 2">
            <a:extLst>
              <a:ext uri="{FF2B5EF4-FFF2-40B4-BE49-F238E27FC236}">
                <a16:creationId xmlns:a16="http://schemas.microsoft.com/office/drawing/2014/main" id="{39D87E38-4839-5E41-4334-ACB7F92E2F9A}"/>
              </a:ext>
            </a:extLst>
          </p:cNvPr>
          <p:cNvSpPr>
            <a:spLocks noGrp="1"/>
          </p:cNvSpPr>
          <p:nvPr>
            <p:ph idx="1"/>
          </p:nvPr>
        </p:nvSpPr>
        <p:spPr>
          <a:xfrm>
            <a:off x="838200" y="1744603"/>
            <a:ext cx="10515600" cy="4351338"/>
          </a:xfrm>
        </p:spPr>
        <p:txBody>
          <a:bodyPr>
            <a:noAutofit/>
          </a:bodyPr>
          <a:lstStyle/>
          <a:p>
            <a:pPr marL="0" indent="0">
              <a:buNone/>
            </a:pPr>
            <a:r>
              <a:rPr lang="en-US" sz="3200" b="1" dirty="0"/>
              <a:t>F.1.2.2. Proposals by Others</a:t>
            </a:r>
          </a:p>
          <a:p>
            <a:pPr marL="0" indent="0">
              <a:buNone/>
            </a:pPr>
            <a:r>
              <a:rPr lang="en-US" sz="3200" dirty="0"/>
              <a:t>A proposal may also be started by</a:t>
            </a:r>
          </a:p>
          <a:p>
            <a:pPr marL="914400" indent="-450850">
              <a:buFont typeface="+mj-lt"/>
              <a:buAutoNum type="alphaLcParenR"/>
            </a:pPr>
            <a:r>
              <a:rPr lang="en-US" sz="3200" dirty="0"/>
              <a:t>a member of the regional council can submit a proposal [before or during a regional council meeting];</a:t>
            </a:r>
          </a:p>
          <a:p>
            <a:pPr marL="914400" indent="-450850">
              <a:buFont typeface="+mj-lt"/>
              <a:buAutoNum type="alphaLcParenR"/>
            </a:pPr>
            <a:r>
              <a:rPr lang="en-US" sz="3200" dirty="0"/>
              <a:t>a committee or other church body of the regional council; or</a:t>
            </a:r>
          </a:p>
          <a:p>
            <a:pPr marL="914400" indent="-450850">
              <a:buFont typeface="+mj-lt"/>
              <a:buAutoNum type="alphaLcParenR"/>
            </a:pPr>
            <a:r>
              <a:rPr lang="en-US" sz="3200" dirty="0"/>
              <a:t>the regional council.</a:t>
            </a:r>
          </a:p>
          <a:p>
            <a:pPr marL="0" indent="0">
              <a:buNone/>
            </a:pPr>
            <a:r>
              <a:rPr lang="en-US" sz="3200" i="1" dirty="0"/>
              <a:t>T</a:t>
            </a:r>
            <a:r>
              <a:rPr lang="en-CA" sz="3200" i="1" dirty="0"/>
              <a:t>he Manual, 2023</a:t>
            </a:r>
          </a:p>
          <a:p>
            <a:pPr marL="914400" indent="-450850">
              <a:buFont typeface="+mj-lt"/>
              <a:buAutoNum type="alphaLcParenR"/>
            </a:pPr>
            <a:endParaRPr lang="en-CA" sz="3200" dirty="0"/>
          </a:p>
        </p:txBody>
      </p:sp>
    </p:spTree>
    <p:extLst>
      <p:ext uri="{BB962C8B-B14F-4D97-AF65-F5344CB8AC3E}">
        <p14:creationId xmlns:p14="http://schemas.microsoft.com/office/powerpoint/2010/main" val="1954740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719BA-C129-B6A5-6638-024DA749D039}"/>
              </a:ext>
            </a:extLst>
          </p:cNvPr>
          <p:cNvSpPr>
            <a:spLocks noGrp="1"/>
          </p:cNvSpPr>
          <p:nvPr>
            <p:ph type="title"/>
          </p:nvPr>
        </p:nvSpPr>
        <p:spPr>
          <a:xfrm>
            <a:off x="-1" y="-1"/>
            <a:ext cx="7772400" cy="1188720"/>
          </a:xfrm>
          <a:solidFill>
            <a:srgbClr val="C14CD6"/>
          </a:solidFill>
        </p:spPr>
        <p:txBody>
          <a:bodyPr>
            <a:normAutofit/>
          </a:bodyPr>
          <a:lstStyle/>
          <a:p>
            <a:pPr algn="ctr"/>
            <a:r>
              <a:rPr lang="en-CA" sz="6000" b="1" dirty="0">
                <a:solidFill>
                  <a:schemeClr val="bg1"/>
                </a:solidFill>
              </a:rPr>
              <a:t>Decisions on Proposals</a:t>
            </a:r>
          </a:p>
        </p:txBody>
      </p:sp>
      <p:sp>
        <p:nvSpPr>
          <p:cNvPr id="3" name="Content Placeholder 2">
            <a:extLst>
              <a:ext uri="{FF2B5EF4-FFF2-40B4-BE49-F238E27FC236}">
                <a16:creationId xmlns:a16="http://schemas.microsoft.com/office/drawing/2014/main" id="{C4AED806-6530-1FB4-E93D-F35F080E3A74}"/>
              </a:ext>
            </a:extLst>
          </p:cNvPr>
          <p:cNvSpPr>
            <a:spLocks noGrp="1"/>
          </p:cNvSpPr>
          <p:nvPr>
            <p:ph idx="1"/>
          </p:nvPr>
        </p:nvSpPr>
        <p:spPr>
          <a:xfrm>
            <a:off x="838200" y="1325563"/>
            <a:ext cx="10515600" cy="5532437"/>
          </a:xfrm>
        </p:spPr>
        <p:txBody>
          <a:bodyPr>
            <a:noAutofit/>
          </a:bodyPr>
          <a:lstStyle/>
          <a:p>
            <a:pPr marL="0" indent="0">
              <a:buNone/>
            </a:pPr>
            <a:r>
              <a:rPr lang="en-US" sz="3000" dirty="0"/>
              <a:t>The council is responsible for making a decision on the proposal. </a:t>
            </a:r>
            <a:br>
              <a:rPr lang="en-US" sz="3000" dirty="0"/>
            </a:br>
            <a:r>
              <a:rPr lang="en-US" sz="3000" dirty="0"/>
              <a:t>It has the following options: </a:t>
            </a:r>
          </a:p>
          <a:p>
            <a:pPr marL="514350" indent="-514350">
              <a:buFont typeface="+mj-lt"/>
              <a:buAutoNum type="alphaLcParenR"/>
            </a:pPr>
            <a:r>
              <a:rPr lang="en-US" sz="3000" dirty="0"/>
              <a:t>taking the action requested in the proposal; </a:t>
            </a:r>
          </a:p>
          <a:p>
            <a:pPr marL="514350" indent="-514350">
              <a:buFont typeface="+mj-lt"/>
              <a:buAutoNum type="alphaLcParenR"/>
            </a:pPr>
            <a:r>
              <a:rPr lang="en-US" sz="3000" dirty="0"/>
              <a:t>taking the action requested in the proposal with some changes; </a:t>
            </a:r>
          </a:p>
          <a:p>
            <a:pPr marL="514350" indent="-514350">
              <a:buFont typeface="+mj-lt"/>
              <a:buAutoNum type="alphaLcParenR"/>
            </a:pPr>
            <a:r>
              <a:rPr lang="en-US" sz="3000" dirty="0"/>
              <a:t>taking different action on the same subject matter as the proposal; </a:t>
            </a:r>
          </a:p>
          <a:p>
            <a:pPr marL="514350" indent="-514350">
              <a:buFont typeface="+mj-lt"/>
              <a:buAutoNum type="alphaLcParenR"/>
            </a:pPr>
            <a:r>
              <a:rPr lang="en-US" sz="3000" dirty="0"/>
              <a:t>referring the proposal; </a:t>
            </a:r>
          </a:p>
          <a:p>
            <a:pPr marL="514350" indent="-514350">
              <a:buFont typeface="+mj-lt"/>
              <a:buAutoNum type="alphaLcParenR"/>
            </a:pPr>
            <a:r>
              <a:rPr lang="en-US" sz="3000" dirty="0"/>
              <a:t>receiving the proposal but taking no further action; </a:t>
            </a:r>
          </a:p>
          <a:p>
            <a:pPr marL="514350" indent="-514350">
              <a:buFont typeface="+mj-lt"/>
              <a:buAutoNum type="alphaLcParenR"/>
            </a:pPr>
            <a:r>
              <a:rPr lang="en-US" sz="3000" dirty="0"/>
              <a:t>taking some other action that the council of action decides is appropriate. </a:t>
            </a:r>
          </a:p>
          <a:p>
            <a:pPr marL="0" indent="0">
              <a:buNone/>
            </a:pPr>
            <a:r>
              <a:rPr lang="en-CA" i="1" dirty="0"/>
              <a:t>The Manual, 2023, </a:t>
            </a:r>
            <a:r>
              <a:rPr lang="en-US" i="1" dirty="0"/>
              <a:t>F.1.4 </a:t>
            </a:r>
            <a:endParaRPr lang="en-CA" i="1" dirty="0"/>
          </a:p>
        </p:txBody>
      </p:sp>
    </p:spTree>
    <p:extLst>
      <p:ext uri="{BB962C8B-B14F-4D97-AF65-F5344CB8AC3E}">
        <p14:creationId xmlns:p14="http://schemas.microsoft.com/office/powerpoint/2010/main" val="4037607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23A48-0C68-A497-3D3E-AD05D1C8FF34}"/>
              </a:ext>
            </a:extLst>
          </p:cNvPr>
          <p:cNvSpPr>
            <a:spLocks noGrp="1"/>
          </p:cNvSpPr>
          <p:nvPr>
            <p:ph type="title"/>
          </p:nvPr>
        </p:nvSpPr>
        <p:spPr>
          <a:xfrm>
            <a:off x="2590800" y="11575"/>
            <a:ext cx="9601200" cy="1188720"/>
          </a:xfrm>
          <a:solidFill>
            <a:srgbClr val="C14CD6"/>
          </a:solidFill>
        </p:spPr>
        <p:txBody>
          <a:bodyPr>
            <a:normAutofit/>
          </a:bodyPr>
          <a:lstStyle/>
          <a:p>
            <a:pPr algn="ctr"/>
            <a:r>
              <a:rPr lang="en-CA" sz="6000" b="1" dirty="0">
                <a:solidFill>
                  <a:schemeClr val="bg1"/>
                </a:solidFill>
              </a:rPr>
              <a:t>Proposals to General Council</a:t>
            </a:r>
          </a:p>
        </p:txBody>
      </p:sp>
      <p:sp>
        <p:nvSpPr>
          <p:cNvPr id="3" name="Content Placeholder 2">
            <a:extLst>
              <a:ext uri="{FF2B5EF4-FFF2-40B4-BE49-F238E27FC236}">
                <a16:creationId xmlns:a16="http://schemas.microsoft.com/office/drawing/2014/main" id="{D75B6BD9-7B46-E1D3-ADA9-440E6E0EF9F6}"/>
              </a:ext>
            </a:extLst>
          </p:cNvPr>
          <p:cNvSpPr>
            <a:spLocks noGrp="1"/>
          </p:cNvSpPr>
          <p:nvPr>
            <p:ph idx="1"/>
          </p:nvPr>
        </p:nvSpPr>
        <p:spPr>
          <a:xfrm>
            <a:off x="528577" y="1188719"/>
            <a:ext cx="11134845" cy="5669281"/>
          </a:xfrm>
        </p:spPr>
        <p:txBody>
          <a:bodyPr>
            <a:noAutofit/>
          </a:bodyPr>
          <a:lstStyle/>
          <a:p>
            <a:pPr marL="0" indent="0">
              <a:lnSpc>
                <a:spcPct val="100000"/>
              </a:lnSpc>
              <a:spcBef>
                <a:spcPts val="600"/>
              </a:spcBef>
              <a:buNone/>
            </a:pPr>
            <a:r>
              <a:rPr lang="en-US" sz="3000" dirty="0"/>
              <a:t>When the regional council receives the proposal:</a:t>
            </a:r>
          </a:p>
          <a:p>
            <a:pPr marL="457200" indent="-457200">
              <a:lnSpc>
                <a:spcPct val="100000"/>
              </a:lnSpc>
              <a:spcBef>
                <a:spcPts val="600"/>
              </a:spcBef>
              <a:buFont typeface="+mj-lt"/>
              <a:buAutoNum type="alphaLcParenR"/>
            </a:pPr>
            <a:r>
              <a:rPr lang="en-US" sz="3000" dirty="0"/>
              <a:t>The regional council decides if it agrees with the proposal.</a:t>
            </a:r>
          </a:p>
          <a:p>
            <a:pPr marL="457200" indent="-457200">
              <a:lnSpc>
                <a:spcPct val="100000"/>
              </a:lnSpc>
              <a:spcBef>
                <a:spcPts val="600"/>
              </a:spcBef>
              <a:buFont typeface="+mj-lt"/>
              <a:buAutoNum type="alphaLcParenR"/>
            </a:pPr>
            <a:r>
              <a:rPr lang="en-US" sz="3000" dirty="0"/>
              <a:t>If it agrees, the regional council passes the proposal on to the General Council.</a:t>
            </a:r>
          </a:p>
          <a:p>
            <a:pPr marL="457200" indent="-457200">
              <a:lnSpc>
                <a:spcPct val="100000"/>
              </a:lnSpc>
              <a:spcBef>
                <a:spcPts val="600"/>
              </a:spcBef>
              <a:buFont typeface="+mj-lt"/>
              <a:buAutoNum type="alphaLcParenR"/>
            </a:pPr>
            <a:r>
              <a:rPr lang="en-US" sz="3000" dirty="0"/>
              <a:t>If it does not agree, the regional council decides whether or not to pass the proposal on to the General Council. If the regional council does not agree with a proposal, it normally passes it on to the General Council only if there is a compelling reason.</a:t>
            </a:r>
          </a:p>
          <a:p>
            <a:pPr marL="457200" indent="-457200">
              <a:lnSpc>
                <a:spcPct val="100000"/>
              </a:lnSpc>
              <a:spcBef>
                <a:spcPts val="600"/>
              </a:spcBef>
              <a:buFont typeface="+mj-lt"/>
              <a:buAutoNum type="alphaLcParenR"/>
            </a:pPr>
            <a:r>
              <a:rPr lang="en-US" sz="3000" dirty="0"/>
              <a:t>The regional council may include its own recommendations when passing a proposal on to the General Council.</a:t>
            </a:r>
          </a:p>
          <a:p>
            <a:pPr marL="0" indent="0">
              <a:lnSpc>
                <a:spcPct val="100000"/>
              </a:lnSpc>
              <a:spcBef>
                <a:spcPts val="600"/>
              </a:spcBef>
              <a:buNone/>
            </a:pPr>
            <a:r>
              <a:rPr lang="en-US" sz="2800" i="1" dirty="0"/>
              <a:t>T</a:t>
            </a:r>
            <a:r>
              <a:rPr lang="en-CA" sz="2800" i="1" dirty="0"/>
              <a:t>he Manual, 2023, F.1.3.1</a:t>
            </a:r>
          </a:p>
          <a:p>
            <a:pPr marL="0" indent="0">
              <a:lnSpc>
                <a:spcPct val="100000"/>
              </a:lnSpc>
              <a:buNone/>
            </a:pPr>
            <a:endParaRPr lang="en-US" sz="3000" dirty="0"/>
          </a:p>
          <a:p>
            <a:pPr marL="0" indent="0">
              <a:lnSpc>
                <a:spcPct val="100000"/>
              </a:lnSpc>
              <a:buNone/>
            </a:pPr>
            <a:endParaRPr lang="en-CA" sz="3000" dirty="0"/>
          </a:p>
          <a:p>
            <a:pPr marL="0" indent="0">
              <a:buNone/>
            </a:pPr>
            <a:endParaRPr lang="en-US" sz="3000" dirty="0"/>
          </a:p>
        </p:txBody>
      </p:sp>
    </p:spTree>
    <p:extLst>
      <p:ext uri="{BB962C8B-B14F-4D97-AF65-F5344CB8AC3E}">
        <p14:creationId xmlns:p14="http://schemas.microsoft.com/office/powerpoint/2010/main" val="95770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5B779-A329-A36E-FA51-6ECAFAD058A3}"/>
              </a:ext>
            </a:extLst>
          </p:cNvPr>
          <p:cNvSpPr>
            <a:spLocks noGrp="1"/>
          </p:cNvSpPr>
          <p:nvPr>
            <p:ph type="title"/>
          </p:nvPr>
        </p:nvSpPr>
        <p:spPr>
          <a:xfrm>
            <a:off x="8534400" y="0"/>
            <a:ext cx="3657600" cy="1188720"/>
          </a:xfrm>
          <a:solidFill>
            <a:srgbClr val="C14CD6"/>
          </a:solidFill>
        </p:spPr>
        <p:txBody>
          <a:bodyPr>
            <a:normAutofit/>
          </a:bodyPr>
          <a:lstStyle/>
          <a:p>
            <a:pPr algn="ctr"/>
            <a:r>
              <a:rPr lang="en-US" altLang="en-US" sz="6000" b="1">
                <a:solidFill>
                  <a:schemeClr val="bg1"/>
                </a:solidFill>
              </a:rPr>
              <a:t>Motion</a:t>
            </a:r>
            <a:endParaRPr lang="en-CA" sz="6000" b="1" dirty="0">
              <a:solidFill>
                <a:schemeClr val="bg1"/>
              </a:solidFill>
            </a:endParaRPr>
          </a:p>
        </p:txBody>
      </p:sp>
      <p:sp>
        <p:nvSpPr>
          <p:cNvPr id="4" name="Rectangle 1">
            <a:extLst>
              <a:ext uri="{FF2B5EF4-FFF2-40B4-BE49-F238E27FC236}">
                <a16:creationId xmlns:a16="http://schemas.microsoft.com/office/drawing/2014/main" id="{F91F6754-E3DD-C2E2-F60D-2032B8086BDB}"/>
              </a:ext>
            </a:extLst>
          </p:cNvPr>
          <p:cNvSpPr>
            <a:spLocks noGrp="1" noChangeArrowheads="1"/>
          </p:cNvSpPr>
          <p:nvPr>
            <p:ph idx="1"/>
          </p:nvPr>
        </p:nvSpPr>
        <p:spPr bwMode="auto">
          <a:xfrm>
            <a:off x="681460" y="1331612"/>
            <a:ext cx="10829080" cy="5109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457200" indent="-457200" eaLnBrk="0" fontAlgn="base" hangingPunct="0">
              <a:lnSpc>
                <a:spcPct val="100000"/>
              </a:lnSpc>
              <a:spcAft>
                <a:spcPct val="0"/>
              </a:spcAft>
            </a:pPr>
            <a:r>
              <a:rPr lang="en-US" altLang="en-US" sz="3200" dirty="0"/>
              <a:t>When the Chair discerns the court is ready, the proposal is moved and seconded, and parliamentary procedure is followed.</a:t>
            </a:r>
          </a:p>
          <a:p>
            <a:pPr marL="457200" indent="-457200" eaLnBrk="0" fontAlgn="base" hangingPunct="0">
              <a:lnSpc>
                <a:spcPct val="100000"/>
              </a:lnSpc>
              <a:spcAft>
                <a:spcPct val="0"/>
              </a:spcAft>
            </a:pPr>
            <a:r>
              <a:rPr lang="en-US" altLang="en-US" sz="3200" dirty="0"/>
              <a:t>Any further changes must be made through amendments.</a:t>
            </a:r>
          </a:p>
          <a:p>
            <a:pPr marL="457200" indent="-457200" eaLnBrk="0" fontAlgn="base" hangingPunct="0">
              <a:lnSpc>
                <a:spcPct val="100000"/>
              </a:lnSpc>
              <a:spcAft>
                <a:spcPct val="0"/>
              </a:spcAft>
            </a:pPr>
            <a:r>
              <a:rPr lang="en-US" altLang="en-US" sz="3200" dirty="0"/>
              <a:t>People can only speak to a motion once, </a:t>
            </a:r>
            <a:br>
              <a:rPr lang="en-US" altLang="en-US" sz="3200" dirty="0"/>
            </a:br>
            <a:r>
              <a:rPr lang="en-US" altLang="en-US" sz="3200" dirty="0"/>
              <a:t>except for the mover who may speak at the beginning and end of the discussion.</a:t>
            </a:r>
          </a:p>
          <a:p>
            <a:pPr marL="457200" indent="-457200" eaLnBrk="0" fontAlgn="base" hangingPunct="0">
              <a:lnSpc>
                <a:spcPct val="100000"/>
              </a:lnSpc>
              <a:spcAft>
                <a:spcPct val="0"/>
              </a:spcAft>
            </a:pPr>
            <a:r>
              <a:rPr lang="en-US" altLang="en-US" sz="3200" dirty="0"/>
              <a:t>People are encouraged to only add new information to the conversation rather than repeating what others have said.</a:t>
            </a:r>
          </a:p>
        </p:txBody>
      </p:sp>
    </p:spTree>
    <p:extLst>
      <p:ext uri="{BB962C8B-B14F-4D97-AF65-F5344CB8AC3E}">
        <p14:creationId xmlns:p14="http://schemas.microsoft.com/office/powerpoint/2010/main" val="1471227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5B779-A329-A36E-FA51-6ECAFAD058A3}"/>
              </a:ext>
            </a:extLst>
          </p:cNvPr>
          <p:cNvSpPr>
            <a:spLocks noGrp="1"/>
          </p:cNvSpPr>
          <p:nvPr>
            <p:ph type="title"/>
          </p:nvPr>
        </p:nvSpPr>
        <p:spPr>
          <a:xfrm>
            <a:off x="-1" y="0"/>
            <a:ext cx="5029200" cy="1188720"/>
          </a:xfrm>
          <a:solidFill>
            <a:srgbClr val="C14CD6"/>
          </a:solidFill>
        </p:spPr>
        <p:txBody>
          <a:bodyPr>
            <a:noAutofit/>
          </a:bodyPr>
          <a:lstStyle/>
          <a:p>
            <a:pPr algn="ctr" eaLnBrk="0" fontAlgn="base" hangingPunct="0">
              <a:lnSpc>
                <a:spcPct val="100000"/>
              </a:lnSpc>
              <a:spcAft>
                <a:spcPct val="0"/>
              </a:spcAft>
            </a:pPr>
            <a:r>
              <a:rPr lang="en-US" altLang="en-US" sz="6000" b="1" dirty="0">
                <a:solidFill>
                  <a:schemeClr val="bg1"/>
                </a:solidFill>
              </a:rPr>
              <a:t>Conversation</a:t>
            </a:r>
          </a:p>
        </p:txBody>
      </p:sp>
      <p:sp>
        <p:nvSpPr>
          <p:cNvPr id="4" name="Rectangle 1">
            <a:extLst>
              <a:ext uri="{FF2B5EF4-FFF2-40B4-BE49-F238E27FC236}">
                <a16:creationId xmlns:a16="http://schemas.microsoft.com/office/drawing/2014/main" id="{F91F6754-E3DD-C2E2-F60D-2032B8086BDB}"/>
              </a:ext>
            </a:extLst>
          </p:cNvPr>
          <p:cNvSpPr>
            <a:spLocks noGrp="1" noChangeArrowheads="1"/>
          </p:cNvSpPr>
          <p:nvPr>
            <p:ph idx="1"/>
          </p:nvPr>
        </p:nvSpPr>
        <p:spPr bwMode="auto">
          <a:xfrm>
            <a:off x="1003193" y="1794076"/>
            <a:ext cx="10185613" cy="4166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457200" indent="-457200" eaLnBrk="0" fontAlgn="base" hangingPunct="0">
              <a:lnSpc>
                <a:spcPct val="100000"/>
              </a:lnSpc>
              <a:spcAft>
                <a:spcPct val="0"/>
              </a:spcAft>
            </a:pPr>
            <a:r>
              <a:rPr lang="en-US" altLang="en-US" sz="3200" dirty="0">
                <a:latin typeface="Calibri" panose="020F0502020204030204" pitchFamily="34" charset="0"/>
                <a:ea typeface="Calibri" panose="020F0502020204030204" pitchFamily="34" charset="0"/>
                <a:cs typeface="Calibri" panose="020F0502020204030204" pitchFamily="34" charset="0"/>
              </a:rPr>
              <a:t>We are moving to a place where not all work needs </a:t>
            </a:r>
            <a:br>
              <a:rPr lang="en-US" altLang="en-US" sz="3200" dirty="0">
                <a:latin typeface="Calibri" panose="020F0502020204030204" pitchFamily="34" charset="0"/>
                <a:ea typeface="Calibri" panose="020F0502020204030204" pitchFamily="34" charset="0"/>
                <a:cs typeface="Calibri" panose="020F0502020204030204" pitchFamily="34" charset="0"/>
              </a:rPr>
            </a:br>
            <a:r>
              <a:rPr lang="en-US" altLang="en-US" sz="3200" dirty="0">
                <a:latin typeface="Calibri" panose="020F0502020204030204" pitchFamily="34" charset="0"/>
                <a:ea typeface="Calibri" panose="020F0502020204030204" pitchFamily="34" charset="0"/>
                <a:cs typeface="Calibri" panose="020F0502020204030204" pitchFamily="34" charset="0"/>
              </a:rPr>
              <a:t>to come in the form of proposals or motions.</a:t>
            </a:r>
          </a:p>
          <a:p>
            <a:pPr marL="457200" indent="-457200" eaLnBrk="0" fontAlgn="base" hangingPunct="0">
              <a:lnSpc>
                <a:spcPct val="100000"/>
              </a:lnSpc>
              <a:spcAft>
                <a:spcPct val="0"/>
              </a:spcAft>
            </a:pPr>
            <a:r>
              <a:rPr lang="en-US" altLang="en-US" sz="3200" dirty="0">
                <a:latin typeface="Calibri" panose="020F0502020204030204" pitchFamily="34" charset="0"/>
                <a:ea typeface="Calibri" panose="020F0502020204030204" pitchFamily="34" charset="0"/>
                <a:cs typeface="Calibri" panose="020F0502020204030204" pitchFamily="34" charset="0"/>
              </a:rPr>
              <a:t>The sample proposal would be an example of </a:t>
            </a:r>
            <a:br>
              <a:rPr lang="en-US" altLang="en-US" sz="3200" dirty="0">
                <a:latin typeface="Calibri" panose="020F0502020204030204" pitchFamily="34" charset="0"/>
                <a:ea typeface="Calibri" panose="020F0502020204030204" pitchFamily="34" charset="0"/>
                <a:cs typeface="Calibri" panose="020F0502020204030204" pitchFamily="34" charset="0"/>
              </a:rPr>
            </a:br>
            <a:r>
              <a:rPr lang="en-US" altLang="en-US" sz="3200" dirty="0">
                <a:latin typeface="Calibri" panose="020F0502020204030204" pitchFamily="34" charset="0"/>
                <a:ea typeface="Calibri" panose="020F0502020204030204" pitchFamily="34" charset="0"/>
                <a:cs typeface="Calibri" panose="020F0502020204030204" pitchFamily="34" charset="0"/>
              </a:rPr>
              <a:t>a conversation the Council could have.</a:t>
            </a:r>
          </a:p>
          <a:p>
            <a:pPr marL="457200" indent="-457200" eaLnBrk="0" fontAlgn="base" hangingPunct="0">
              <a:lnSpc>
                <a:spcPct val="100000"/>
              </a:lnSpc>
              <a:spcAft>
                <a:spcPct val="0"/>
              </a:spcAft>
            </a:pPr>
            <a:r>
              <a:rPr lang="en-US" altLang="en-US" sz="3200" dirty="0">
                <a:latin typeface="Calibri" panose="020F0502020204030204" pitchFamily="34" charset="0"/>
                <a:ea typeface="Calibri" panose="020F0502020204030204" pitchFamily="34" charset="0"/>
                <a:cs typeface="Calibri" panose="020F0502020204030204" pitchFamily="34" charset="0"/>
              </a:rPr>
              <a:t>The chair, testing the will of the Court with warm and cold cards, could direct the planning team to act on </a:t>
            </a:r>
            <a:br>
              <a:rPr lang="en-US" altLang="en-US" sz="3200" dirty="0">
                <a:latin typeface="Calibri" panose="020F0502020204030204" pitchFamily="34" charset="0"/>
                <a:ea typeface="Calibri" panose="020F0502020204030204" pitchFamily="34" charset="0"/>
                <a:cs typeface="Calibri" panose="020F0502020204030204" pitchFamily="34" charset="0"/>
              </a:rPr>
            </a:br>
            <a:r>
              <a:rPr lang="en-US" altLang="en-US" sz="3200" dirty="0">
                <a:latin typeface="Calibri" panose="020F0502020204030204" pitchFamily="34" charset="0"/>
                <a:ea typeface="Calibri" panose="020F0502020204030204" pitchFamily="34" charset="0"/>
                <a:cs typeface="Calibri" panose="020F0502020204030204" pitchFamily="34" charset="0"/>
              </a:rPr>
              <a:t>the suggestion for the next meeting without a formal decision.</a:t>
            </a:r>
          </a:p>
        </p:txBody>
      </p:sp>
    </p:spTree>
    <p:extLst>
      <p:ext uri="{BB962C8B-B14F-4D97-AF65-F5344CB8AC3E}">
        <p14:creationId xmlns:p14="http://schemas.microsoft.com/office/powerpoint/2010/main" val="2192931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B127D-8E41-2739-F87F-EFA69E00C001}"/>
              </a:ext>
            </a:extLst>
          </p:cNvPr>
          <p:cNvSpPr>
            <a:spLocks noGrp="1"/>
          </p:cNvSpPr>
          <p:nvPr>
            <p:ph type="ctrTitle"/>
          </p:nvPr>
        </p:nvSpPr>
        <p:spPr>
          <a:xfrm>
            <a:off x="2209800" y="0"/>
            <a:ext cx="7772400" cy="1188720"/>
          </a:xfrm>
          <a:solidFill>
            <a:srgbClr val="C14CD6"/>
          </a:solidFill>
        </p:spPr>
        <p:txBody>
          <a:bodyPr anchor="ctr" anchorCtr="0"/>
          <a:lstStyle/>
          <a:p>
            <a:r>
              <a:rPr lang="en-CA" b="1" dirty="0">
                <a:solidFill>
                  <a:schemeClr val="bg1"/>
                </a:solidFill>
              </a:rPr>
              <a:t>What is a proposal?</a:t>
            </a:r>
          </a:p>
        </p:txBody>
      </p:sp>
      <p:sp>
        <p:nvSpPr>
          <p:cNvPr id="3" name="Subtitle 2">
            <a:extLst>
              <a:ext uri="{FF2B5EF4-FFF2-40B4-BE49-F238E27FC236}">
                <a16:creationId xmlns:a16="http://schemas.microsoft.com/office/drawing/2014/main" id="{C5C5E5C9-927B-2DB5-1867-2510460C6BAC}"/>
              </a:ext>
            </a:extLst>
          </p:cNvPr>
          <p:cNvSpPr>
            <a:spLocks noGrp="1"/>
          </p:cNvSpPr>
          <p:nvPr>
            <p:ph type="subTitle" idx="1"/>
          </p:nvPr>
        </p:nvSpPr>
        <p:spPr>
          <a:xfrm>
            <a:off x="2266950" y="1563124"/>
            <a:ext cx="7658100" cy="3510455"/>
          </a:xfrm>
        </p:spPr>
        <p:txBody>
          <a:bodyPr>
            <a:normAutofit/>
          </a:bodyPr>
          <a:lstStyle/>
          <a:p>
            <a:r>
              <a:rPr lang="en-US" sz="3200" dirty="0"/>
              <a:t>A “proposal” is a formal request</a:t>
            </a:r>
            <a:br>
              <a:rPr lang="en-US" sz="3200" dirty="0"/>
            </a:br>
            <a:r>
              <a:rPr lang="en-US" sz="3200" dirty="0"/>
              <a:t>for a council to take action. </a:t>
            </a:r>
          </a:p>
          <a:p>
            <a:r>
              <a:rPr lang="en-US" sz="3200" dirty="0"/>
              <a:t>It is one way that a United Church member or court may raise an issue </a:t>
            </a:r>
            <a:br>
              <a:rPr lang="en-US" sz="3200" dirty="0"/>
            </a:br>
            <a:r>
              <a:rPr lang="en-US" sz="3200" dirty="0"/>
              <a:t>that is important to them </a:t>
            </a:r>
            <a:br>
              <a:rPr lang="en-US" sz="3200" dirty="0"/>
            </a:br>
            <a:r>
              <a:rPr lang="en-US" sz="3200" dirty="0"/>
              <a:t>and ask for the church to take action on it.</a:t>
            </a:r>
          </a:p>
          <a:p>
            <a:r>
              <a:rPr lang="en-CA" i="1" dirty="0"/>
              <a:t>The Manual, 2023, F.1.1 Introduction</a:t>
            </a:r>
          </a:p>
          <a:p>
            <a:endParaRPr lang="en-CA" dirty="0"/>
          </a:p>
        </p:txBody>
      </p:sp>
      <p:pic>
        <p:nvPicPr>
          <p:cNvPr id="7" name="Picture 6">
            <a:extLst>
              <a:ext uri="{FF2B5EF4-FFF2-40B4-BE49-F238E27FC236}">
                <a16:creationId xmlns:a16="http://schemas.microsoft.com/office/drawing/2014/main" id="{FBBE5C6E-4DD2-8CD4-37C5-321ADE6A9F77}"/>
              </a:ext>
            </a:extLst>
          </p:cNvPr>
          <p:cNvPicPr>
            <a:picLocks noChangeAspect="1"/>
          </p:cNvPicPr>
          <p:nvPr/>
        </p:nvPicPr>
        <p:blipFill>
          <a:blip r:embed="rId2"/>
          <a:stretch>
            <a:fillRect/>
          </a:stretch>
        </p:blipFill>
        <p:spPr>
          <a:xfrm>
            <a:off x="0" y="5447983"/>
            <a:ext cx="12192000" cy="1410017"/>
          </a:xfrm>
          <a:prstGeom prst="rect">
            <a:avLst/>
          </a:prstGeom>
        </p:spPr>
      </p:pic>
    </p:spTree>
    <p:extLst>
      <p:ext uri="{BB962C8B-B14F-4D97-AF65-F5344CB8AC3E}">
        <p14:creationId xmlns:p14="http://schemas.microsoft.com/office/powerpoint/2010/main" val="1488124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B127D-8E41-2739-F87F-EFA69E00C001}"/>
              </a:ext>
            </a:extLst>
          </p:cNvPr>
          <p:cNvSpPr>
            <a:spLocks noGrp="1"/>
          </p:cNvSpPr>
          <p:nvPr>
            <p:ph type="ctrTitle"/>
          </p:nvPr>
        </p:nvSpPr>
        <p:spPr>
          <a:xfrm>
            <a:off x="2438400" y="925336"/>
            <a:ext cx="7315200" cy="1188720"/>
          </a:xfrm>
          <a:solidFill>
            <a:srgbClr val="C14CD6"/>
          </a:solidFill>
        </p:spPr>
        <p:txBody>
          <a:bodyPr anchor="ctr" anchorCtr="0">
            <a:noAutofit/>
          </a:bodyPr>
          <a:lstStyle/>
          <a:p>
            <a:r>
              <a:rPr lang="en-CA" b="1" dirty="0">
                <a:solidFill>
                  <a:schemeClr val="bg1"/>
                </a:solidFill>
              </a:rPr>
              <a:t>Proposal Format</a:t>
            </a:r>
          </a:p>
        </p:txBody>
      </p:sp>
      <p:sp>
        <p:nvSpPr>
          <p:cNvPr id="3" name="Subtitle 2">
            <a:extLst>
              <a:ext uri="{FF2B5EF4-FFF2-40B4-BE49-F238E27FC236}">
                <a16:creationId xmlns:a16="http://schemas.microsoft.com/office/drawing/2014/main" id="{C5C5E5C9-927B-2DB5-1867-2510460C6BAC}"/>
              </a:ext>
            </a:extLst>
          </p:cNvPr>
          <p:cNvSpPr>
            <a:spLocks noGrp="1"/>
          </p:cNvSpPr>
          <p:nvPr>
            <p:ph type="subTitle" idx="1"/>
          </p:nvPr>
        </p:nvSpPr>
        <p:spPr>
          <a:xfrm>
            <a:off x="2484216" y="2179922"/>
            <a:ext cx="7223567" cy="3752742"/>
          </a:xfrm>
        </p:spPr>
        <p:txBody>
          <a:bodyPr>
            <a:noAutofit/>
          </a:bodyPr>
          <a:lstStyle/>
          <a:p>
            <a:pPr algn="l">
              <a:lnSpc>
                <a:spcPct val="100000"/>
              </a:lnSpc>
            </a:pPr>
            <a:r>
              <a:rPr lang="en-US" sz="3200" dirty="0"/>
              <a:t>Title: </a:t>
            </a:r>
          </a:p>
          <a:p>
            <a:pPr algn="l">
              <a:lnSpc>
                <a:spcPct val="100000"/>
              </a:lnSpc>
            </a:pPr>
            <a:r>
              <a:rPr lang="en-US" sz="3200" dirty="0"/>
              <a:t>Origin:</a:t>
            </a:r>
          </a:p>
          <a:p>
            <a:pPr algn="l">
              <a:lnSpc>
                <a:spcPct val="100000"/>
              </a:lnSpc>
            </a:pPr>
            <a:r>
              <a:rPr lang="en-US" sz="3200" dirty="0"/>
              <a:t>What is the issue? </a:t>
            </a:r>
          </a:p>
          <a:p>
            <a:pPr algn="l">
              <a:lnSpc>
                <a:spcPct val="100000"/>
              </a:lnSpc>
            </a:pPr>
            <a:r>
              <a:rPr lang="en-US" sz="3200" dirty="0"/>
              <a:t>Why is this issue important? </a:t>
            </a:r>
          </a:p>
          <a:p>
            <a:pPr algn="l">
              <a:lnSpc>
                <a:spcPct val="100000"/>
              </a:lnSpc>
            </a:pPr>
            <a:r>
              <a:rPr lang="en-US" sz="3200" dirty="0"/>
              <a:t>How might the regional council respond to the issue? </a:t>
            </a:r>
          </a:p>
          <a:p>
            <a:endParaRPr lang="en-CA" dirty="0"/>
          </a:p>
        </p:txBody>
      </p:sp>
    </p:spTree>
    <p:extLst>
      <p:ext uri="{BB962C8B-B14F-4D97-AF65-F5344CB8AC3E}">
        <p14:creationId xmlns:p14="http://schemas.microsoft.com/office/powerpoint/2010/main" val="2512247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B127D-8E41-2739-F87F-EFA69E00C001}"/>
              </a:ext>
            </a:extLst>
          </p:cNvPr>
          <p:cNvSpPr>
            <a:spLocks noGrp="1"/>
          </p:cNvSpPr>
          <p:nvPr>
            <p:ph type="ctrTitle"/>
          </p:nvPr>
        </p:nvSpPr>
        <p:spPr>
          <a:xfrm>
            <a:off x="-1" y="0"/>
            <a:ext cx="12192001" cy="1828800"/>
          </a:xfrm>
          <a:solidFill>
            <a:srgbClr val="C14CD6"/>
          </a:solidFill>
        </p:spPr>
        <p:txBody>
          <a:bodyPr anchor="ctr" anchorCtr="0">
            <a:noAutofit/>
          </a:bodyPr>
          <a:lstStyle/>
          <a:p>
            <a:pPr marL="463550" algn="l"/>
            <a:r>
              <a:rPr lang="en-CA" sz="3200" b="1" dirty="0">
                <a:solidFill>
                  <a:schemeClr val="bg1"/>
                </a:solidFill>
              </a:rPr>
              <a:t>Sample Proposal #1</a:t>
            </a:r>
            <a:br>
              <a:rPr lang="en-CA" sz="3200" b="1" dirty="0">
                <a:solidFill>
                  <a:schemeClr val="bg1"/>
                </a:solidFill>
              </a:rPr>
            </a:br>
            <a:r>
              <a:rPr lang="en-CA" sz="3200" b="1" dirty="0">
                <a:solidFill>
                  <a:schemeClr val="bg1"/>
                </a:solidFill>
              </a:rPr>
              <a:t>WESTERN ONTARIO WATERWAYS REGINAL COUNCIL</a:t>
            </a:r>
            <a:br>
              <a:rPr lang="en-CA" sz="3200" b="1" dirty="0">
                <a:solidFill>
                  <a:schemeClr val="bg1"/>
                </a:solidFill>
              </a:rPr>
            </a:br>
            <a:r>
              <a:rPr lang="en-CA" sz="3200" b="1" dirty="0">
                <a:solidFill>
                  <a:schemeClr val="bg1"/>
                </a:solidFill>
              </a:rPr>
              <a:t>2023 07 23</a:t>
            </a:r>
          </a:p>
        </p:txBody>
      </p:sp>
      <p:sp>
        <p:nvSpPr>
          <p:cNvPr id="3" name="Subtitle 2">
            <a:extLst>
              <a:ext uri="{FF2B5EF4-FFF2-40B4-BE49-F238E27FC236}">
                <a16:creationId xmlns:a16="http://schemas.microsoft.com/office/drawing/2014/main" id="{C5C5E5C9-927B-2DB5-1867-2510460C6BAC}"/>
              </a:ext>
            </a:extLst>
          </p:cNvPr>
          <p:cNvSpPr>
            <a:spLocks noGrp="1"/>
          </p:cNvSpPr>
          <p:nvPr>
            <p:ph type="subTitle" idx="1"/>
          </p:nvPr>
        </p:nvSpPr>
        <p:spPr>
          <a:xfrm>
            <a:off x="561129" y="2079332"/>
            <a:ext cx="11069740" cy="4194148"/>
          </a:xfrm>
        </p:spPr>
        <p:txBody>
          <a:bodyPr>
            <a:noAutofit/>
          </a:bodyPr>
          <a:lstStyle/>
          <a:p>
            <a:pPr algn="l">
              <a:lnSpc>
                <a:spcPct val="100000"/>
              </a:lnSpc>
            </a:pPr>
            <a:r>
              <a:rPr lang="en-US" sz="3200" b="1" dirty="0"/>
              <a:t>Title: 	</a:t>
            </a:r>
            <a:r>
              <a:rPr lang="en-US" sz="3200" dirty="0"/>
              <a:t>Unity in apparel</a:t>
            </a:r>
            <a:endParaRPr lang="en-US" sz="3200" b="1" dirty="0"/>
          </a:p>
          <a:p>
            <a:pPr algn="l">
              <a:lnSpc>
                <a:spcPct val="100000"/>
              </a:lnSpc>
            </a:pPr>
            <a:r>
              <a:rPr lang="en-US" sz="3200" b="1" dirty="0"/>
              <a:t>Origin:	</a:t>
            </a:r>
            <a:r>
              <a:rPr lang="en-US" sz="3200" dirty="0"/>
              <a:t>Past President</a:t>
            </a:r>
          </a:p>
          <a:p>
            <a:pPr algn="l">
              <a:lnSpc>
                <a:spcPct val="100000"/>
              </a:lnSpc>
            </a:pPr>
            <a:r>
              <a:rPr lang="en-US" sz="3200" b="1" dirty="0"/>
              <a:t>What is the issue? </a:t>
            </a:r>
          </a:p>
          <a:p>
            <a:pPr algn="l">
              <a:lnSpc>
                <a:spcPct val="100000"/>
              </a:lnSpc>
            </a:pPr>
            <a:r>
              <a:rPr lang="en-US" sz="3200" dirty="0"/>
              <a:t>The combination of the restructuring of The United Church of Canada and a global Pandemic within the first 19 months of the restructuring has led to a sense of loss of identity for the people who make up WOW.</a:t>
            </a:r>
          </a:p>
        </p:txBody>
      </p:sp>
    </p:spTree>
    <p:extLst>
      <p:ext uri="{BB962C8B-B14F-4D97-AF65-F5344CB8AC3E}">
        <p14:creationId xmlns:p14="http://schemas.microsoft.com/office/powerpoint/2010/main" val="12054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5C5E5C9-927B-2DB5-1867-2510460C6BAC}"/>
              </a:ext>
            </a:extLst>
          </p:cNvPr>
          <p:cNvSpPr>
            <a:spLocks noGrp="1"/>
          </p:cNvSpPr>
          <p:nvPr>
            <p:ph type="subTitle" idx="1"/>
          </p:nvPr>
        </p:nvSpPr>
        <p:spPr>
          <a:xfrm>
            <a:off x="561130" y="184166"/>
            <a:ext cx="11069740" cy="6489667"/>
          </a:xfrm>
        </p:spPr>
        <p:txBody>
          <a:bodyPr>
            <a:noAutofit/>
          </a:bodyPr>
          <a:lstStyle/>
          <a:p>
            <a:pPr algn="l">
              <a:lnSpc>
                <a:spcPct val="100000"/>
              </a:lnSpc>
            </a:pPr>
            <a:r>
              <a:rPr lang="en-US" sz="3200" b="1" dirty="0"/>
              <a:t>Why is this issue important? </a:t>
            </a:r>
          </a:p>
          <a:p>
            <a:pPr algn="l">
              <a:lnSpc>
                <a:spcPct val="100000"/>
              </a:lnSpc>
            </a:pPr>
            <a:r>
              <a:rPr lang="en-US" sz="3000" dirty="0"/>
              <a:t>People need to feel connected as one, all pulling in the same direction, rooted in a unity of spirit. For people to want to be a part of an organization, they need to feel like they belong. </a:t>
            </a:r>
          </a:p>
          <a:p>
            <a:pPr algn="l">
              <a:lnSpc>
                <a:spcPct val="100000"/>
              </a:lnSpc>
            </a:pPr>
            <a:r>
              <a:rPr lang="en-US" sz="3000" dirty="0"/>
              <a:t>WOW needs people to continue to volunteer for different positions to help the COF’s within our bounds. One way we can try to feel together is to wear similar clothes at all regional council meetings. And what better way than to do that than to request that all members wear Toronto Blue Jays apparel during our meetings. </a:t>
            </a:r>
          </a:p>
          <a:p>
            <a:pPr algn="l">
              <a:lnSpc>
                <a:spcPct val="100000"/>
              </a:lnSpc>
            </a:pPr>
            <a:r>
              <a:rPr lang="en-US" sz="3000" dirty="0"/>
              <a:t>We have a National team for a National Church so we can use the Blue Jays apparel to help to bring us together to feel as one body, with the hope that it will allow us to feel more connected to each other, and feel more a part of WOW.</a:t>
            </a:r>
            <a:endParaRPr lang="en-CA" sz="3000" dirty="0"/>
          </a:p>
        </p:txBody>
      </p:sp>
    </p:spTree>
    <p:extLst>
      <p:ext uri="{BB962C8B-B14F-4D97-AF65-F5344CB8AC3E}">
        <p14:creationId xmlns:p14="http://schemas.microsoft.com/office/powerpoint/2010/main" val="1056398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5C5E5C9-927B-2DB5-1867-2510460C6BAC}"/>
              </a:ext>
            </a:extLst>
          </p:cNvPr>
          <p:cNvSpPr>
            <a:spLocks noGrp="1"/>
          </p:cNvSpPr>
          <p:nvPr>
            <p:ph type="subTitle" idx="1"/>
          </p:nvPr>
        </p:nvSpPr>
        <p:spPr>
          <a:xfrm>
            <a:off x="561130" y="1250903"/>
            <a:ext cx="11069740" cy="4356193"/>
          </a:xfrm>
        </p:spPr>
        <p:txBody>
          <a:bodyPr>
            <a:noAutofit/>
          </a:bodyPr>
          <a:lstStyle/>
          <a:p>
            <a:pPr algn="l">
              <a:lnSpc>
                <a:spcPct val="100000"/>
              </a:lnSpc>
            </a:pPr>
            <a:r>
              <a:rPr lang="en-US" sz="3200" b="1" dirty="0"/>
              <a:t>How might the regional council respond to the issue?</a:t>
            </a:r>
          </a:p>
          <a:p>
            <a:pPr algn="l">
              <a:lnSpc>
                <a:spcPct val="100000"/>
              </a:lnSpc>
            </a:pPr>
            <a:r>
              <a:rPr lang="en-US" sz="3200" dirty="0"/>
              <a:t>The Regional Council might:</a:t>
            </a:r>
          </a:p>
          <a:p>
            <a:pPr marL="914400" indent="-450850" algn="l">
              <a:lnSpc>
                <a:spcPct val="100000"/>
              </a:lnSpc>
              <a:buFont typeface="+mj-lt"/>
              <a:buAutoNum type="arabicParenR"/>
            </a:pPr>
            <a:r>
              <a:rPr lang="en-US" sz="3200" dirty="0"/>
              <a:t>Request that people wear some form of Toronto Blue Jays apparel during all Regional Council meetings, excluding the Celebration of Ministries service.</a:t>
            </a:r>
          </a:p>
          <a:p>
            <a:pPr marL="914400" indent="-450850" algn="l">
              <a:lnSpc>
                <a:spcPct val="100000"/>
              </a:lnSpc>
              <a:buFont typeface="+mj-lt"/>
              <a:buAutoNum type="arabicParenR"/>
            </a:pPr>
            <a:r>
              <a:rPr lang="en-US" sz="3200" dirty="0"/>
              <a:t>If someone does not own any Toronto Blue Jays apparel, offer to subsidize the purchase by $20 per individual.</a:t>
            </a:r>
          </a:p>
          <a:p>
            <a:endParaRPr lang="en-CA" dirty="0"/>
          </a:p>
        </p:txBody>
      </p:sp>
    </p:spTree>
    <p:extLst>
      <p:ext uri="{BB962C8B-B14F-4D97-AF65-F5344CB8AC3E}">
        <p14:creationId xmlns:p14="http://schemas.microsoft.com/office/powerpoint/2010/main" val="4024746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5C5E5C9-927B-2DB5-1867-2510460C6BAC}"/>
              </a:ext>
            </a:extLst>
          </p:cNvPr>
          <p:cNvSpPr>
            <a:spLocks noGrp="1"/>
          </p:cNvSpPr>
          <p:nvPr>
            <p:ph type="subTitle" idx="1"/>
          </p:nvPr>
        </p:nvSpPr>
        <p:spPr>
          <a:xfrm>
            <a:off x="561130" y="1250903"/>
            <a:ext cx="11069740" cy="4356193"/>
          </a:xfrm>
        </p:spPr>
        <p:txBody>
          <a:bodyPr>
            <a:noAutofit/>
          </a:bodyPr>
          <a:lstStyle/>
          <a:p>
            <a:pPr algn="l">
              <a:lnSpc>
                <a:spcPct val="100000"/>
              </a:lnSpc>
            </a:pPr>
            <a:r>
              <a:rPr lang="en-US" sz="3200" b="1" dirty="0"/>
              <a:t>How might the regional council respond to the issue?</a:t>
            </a:r>
          </a:p>
          <a:p>
            <a:pPr algn="l">
              <a:lnSpc>
                <a:spcPct val="100000"/>
              </a:lnSpc>
            </a:pPr>
            <a:r>
              <a:rPr lang="en-US" sz="3200" dirty="0"/>
              <a:t>The Regional Council might:</a:t>
            </a:r>
          </a:p>
          <a:p>
            <a:pPr marL="914400" indent="-450850" algn="l">
              <a:lnSpc>
                <a:spcPct val="100000"/>
              </a:lnSpc>
              <a:buFont typeface="+mj-lt"/>
              <a:buAutoNum type="arabicParenR"/>
            </a:pPr>
            <a:r>
              <a:rPr lang="en-US" sz="3200" dirty="0"/>
              <a:t>Request that people wear some form of Toronto Blue Jays apparel during all Regional Council meetings, excluding the Celebration of Ministries service.</a:t>
            </a:r>
          </a:p>
          <a:p>
            <a:pPr marL="914400" indent="-450850" algn="l">
              <a:lnSpc>
                <a:spcPct val="100000"/>
              </a:lnSpc>
              <a:buFont typeface="+mj-lt"/>
              <a:buAutoNum type="arabicParenR"/>
            </a:pPr>
            <a:r>
              <a:rPr lang="en-US" sz="3200" dirty="0"/>
              <a:t>If someone does not own any Toronto Blue Jays apparel, offer to subsidize the purchase by $20 per individual </a:t>
            </a:r>
            <a:r>
              <a:rPr lang="en-US" sz="3200" dirty="0">
                <a:solidFill>
                  <a:srgbClr val="FF0000"/>
                </a:solidFill>
              </a:rPr>
              <a:t>person</a:t>
            </a:r>
            <a:r>
              <a:rPr lang="en-US" sz="3200" dirty="0"/>
              <a:t>.</a:t>
            </a:r>
          </a:p>
          <a:p>
            <a:endParaRPr lang="en-CA" dirty="0"/>
          </a:p>
        </p:txBody>
      </p:sp>
    </p:spTree>
    <p:extLst>
      <p:ext uri="{BB962C8B-B14F-4D97-AF65-F5344CB8AC3E}">
        <p14:creationId xmlns:p14="http://schemas.microsoft.com/office/powerpoint/2010/main" val="3968499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B127D-8E41-2739-F87F-EFA69E00C001}"/>
              </a:ext>
            </a:extLst>
          </p:cNvPr>
          <p:cNvSpPr>
            <a:spLocks noGrp="1"/>
          </p:cNvSpPr>
          <p:nvPr>
            <p:ph type="ctrTitle"/>
          </p:nvPr>
        </p:nvSpPr>
        <p:spPr>
          <a:xfrm>
            <a:off x="-1" y="0"/>
            <a:ext cx="5029200" cy="1188720"/>
          </a:xfrm>
          <a:solidFill>
            <a:srgbClr val="C14CD6"/>
          </a:solidFill>
        </p:spPr>
        <p:txBody>
          <a:bodyPr anchor="ctr" anchorCtr="0">
            <a:noAutofit/>
          </a:bodyPr>
          <a:lstStyle/>
          <a:p>
            <a:pPr>
              <a:spcAft>
                <a:spcPts val="600"/>
              </a:spcAft>
            </a:pPr>
            <a:r>
              <a:rPr lang="en-CA" b="1" dirty="0">
                <a:solidFill>
                  <a:schemeClr val="bg1"/>
                </a:solidFill>
              </a:rPr>
              <a:t>A Proposal …</a:t>
            </a:r>
          </a:p>
        </p:txBody>
      </p:sp>
      <p:sp>
        <p:nvSpPr>
          <p:cNvPr id="3" name="Subtitle 2">
            <a:extLst>
              <a:ext uri="{FF2B5EF4-FFF2-40B4-BE49-F238E27FC236}">
                <a16:creationId xmlns:a16="http://schemas.microsoft.com/office/drawing/2014/main" id="{C5C5E5C9-927B-2DB5-1867-2510460C6BAC}"/>
              </a:ext>
            </a:extLst>
          </p:cNvPr>
          <p:cNvSpPr>
            <a:spLocks noGrp="1"/>
          </p:cNvSpPr>
          <p:nvPr>
            <p:ph type="subTitle" idx="1"/>
          </p:nvPr>
        </p:nvSpPr>
        <p:spPr>
          <a:xfrm>
            <a:off x="304800" y="1400536"/>
            <a:ext cx="11582399" cy="5173883"/>
          </a:xfrm>
        </p:spPr>
        <p:txBody>
          <a:bodyPr>
            <a:noAutofit/>
          </a:bodyPr>
          <a:lstStyle/>
          <a:p>
            <a:pPr marL="457200" indent="-457200" algn="l">
              <a:lnSpc>
                <a:spcPct val="100000"/>
              </a:lnSpc>
              <a:buFont typeface="Arial" panose="020B0604020202020204" pitchFamily="34" charset="0"/>
              <a:buChar char="•"/>
            </a:pPr>
            <a:r>
              <a:rPr lang="en-US" sz="3000" dirty="0"/>
              <a:t>shares why the issue is important and gives background information</a:t>
            </a:r>
          </a:p>
          <a:p>
            <a:pPr marL="457200" indent="-457200" algn="l">
              <a:lnSpc>
                <a:spcPct val="100000"/>
              </a:lnSpc>
              <a:buFont typeface="Arial" panose="020B0604020202020204" pitchFamily="34" charset="0"/>
              <a:buChar char="•"/>
            </a:pPr>
            <a:r>
              <a:rPr lang="en-US" sz="3000" dirty="0"/>
              <a:t>suggests possible ways forward</a:t>
            </a:r>
          </a:p>
          <a:p>
            <a:pPr marL="457200" indent="-457200" algn="l">
              <a:lnSpc>
                <a:spcPct val="100000"/>
              </a:lnSpc>
              <a:buFont typeface="Arial" panose="020B0604020202020204" pitchFamily="34" charset="0"/>
              <a:buChar char="•"/>
            </a:pPr>
            <a:r>
              <a:rPr lang="en-US" sz="3000" dirty="0"/>
              <a:t>allows time for the court to ask clarifying questions </a:t>
            </a:r>
            <a:br>
              <a:rPr lang="en-US" sz="3000" dirty="0"/>
            </a:br>
            <a:r>
              <a:rPr lang="en-US" sz="3000" dirty="0"/>
              <a:t>– unlike with motions, people may ask more than one clarifying question at the discretion of the Chair</a:t>
            </a:r>
          </a:p>
          <a:p>
            <a:pPr marL="457200" indent="-457200" algn="l">
              <a:lnSpc>
                <a:spcPct val="100000"/>
              </a:lnSpc>
              <a:buFont typeface="Arial" panose="020B0604020202020204" pitchFamily="34" charset="0"/>
              <a:buChar char="•"/>
            </a:pPr>
            <a:r>
              <a:rPr lang="en-US" sz="3000" dirty="0"/>
              <a:t>allows the court to own the work – through the use of warm and cold cards the Chair can test whether changes might be made that improve the proposal before it becomes a motion</a:t>
            </a:r>
          </a:p>
          <a:p>
            <a:pPr marL="457200" indent="-457200" algn="l">
              <a:lnSpc>
                <a:spcPct val="100000"/>
              </a:lnSpc>
              <a:buFont typeface="Arial" panose="020B0604020202020204" pitchFamily="34" charset="0"/>
              <a:buChar char="•"/>
            </a:pPr>
            <a:r>
              <a:rPr lang="en-US" sz="3000" dirty="0"/>
              <a:t>Remember … this is not the time to speak for or against the recommendations</a:t>
            </a:r>
          </a:p>
        </p:txBody>
      </p:sp>
    </p:spTree>
    <p:extLst>
      <p:ext uri="{BB962C8B-B14F-4D97-AF65-F5344CB8AC3E}">
        <p14:creationId xmlns:p14="http://schemas.microsoft.com/office/powerpoint/2010/main" val="4079363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AE297-98FE-9FD3-CF4D-0E9497A5382B}"/>
              </a:ext>
            </a:extLst>
          </p:cNvPr>
          <p:cNvSpPr>
            <a:spLocks noGrp="1"/>
          </p:cNvSpPr>
          <p:nvPr>
            <p:ph type="title"/>
          </p:nvPr>
        </p:nvSpPr>
        <p:spPr>
          <a:xfrm>
            <a:off x="5334000" y="0"/>
            <a:ext cx="6858000" cy="1188720"/>
          </a:xfrm>
          <a:solidFill>
            <a:srgbClr val="C14CD6"/>
          </a:solidFill>
        </p:spPr>
        <p:txBody>
          <a:bodyPr>
            <a:noAutofit/>
          </a:bodyPr>
          <a:lstStyle/>
          <a:p>
            <a:pPr algn="ctr"/>
            <a:r>
              <a:rPr lang="en-US" sz="6000" b="1" dirty="0">
                <a:solidFill>
                  <a:schemeClr val="bg1"/>
                </a:solidFill>
              </a:rPr>
              <a:t>Starting a Proposal</a:t>
            </a:r>
            <a:endParaRPr lang="en-CA" sz="6000" b="1" dirty="0">
              <a:solidFill>
                <a:schemeClr val="bg1"/>
              </a:solidFill>
            </a:endParaRPr>
          </a:p>
        </p:txBody>
      </p:sp>
      <p:sp>
        <p:nvSpPr>
          <p:cNvPr id="3" name="Content Placeholder 2">
            <a:extLst>
              <a:ext uri="{FF2B5EF4-FFF2-40B4-BE49-F238E27FC236}">
                <a16:creationId xmlns:a16="http://schemas.microsoft.com/office/drawing/2014/main" id="{39D87E38-4839-5E41-4334-ACB7F92E2F9A}"/>
              </a:ext>
            </a:extLst>
          </p:cNvPr>
          <p:cNvSpPr>
            <a:spLocks noGrp="1"/>
          </p:cNvSpPr>
          <p:nvPr>
            <p:ph idx="1"/>
          </p:nvPr>
        </p:nvSpPr>
        <p:spPr>
          <a:xfrm>
            <a:off x="838200" y="1455233"/>
            <a:ext cx="10515600" cy="5072888"/>
          </a:xfrm>
        </p:spPr>
        <p:txBody>
          <a:bodyPr>
            <a:noAutofit/>
          </a:bodyPr>
          <a:lstStyle/>
          <a:p>
            <a:pPr marL="0" indent="0">
              <a:buNone/>
            </a:pPr>
            <a:r>
              <a:rPr lang="en-US" sz="3000" b="1" dirty="0"/>
              <a:t>F.1.2.1 Proposals by Member(s) of a Community of Faith</a:t>
            </a:r>
          </a:p>
          <a:p>
            <a:pPr marL="0" indent="0">
              <a:buNone/>
            </a:pPr>
            <a:r>
              <a:rPr lang="en-US" sz="3000" dirty="0"/>
              <a:t>In general, a proposal may be started by any one member of a community of faith, the governing body, a committee, or other church body of a community of faith. </a:t>
            </a:r>
          </a:p>
          <a:p>
            <a:pPr marL="0" indent="0">
              <a:buNone/>
            </a:pPr>
            <a:r>
              <a:rPr lang="en-CA" sz="3000" i="1" dirty="0"/>
              <a:t>The Manual, 2023</a:t>
            </a:r>
          </a:p>
          <a:p>
            <a:pPr marL="0" indent="0">
              <a:buNone/>
            </a:pPr>
            <a:r>
              <a:rPr lang="en-US" altLang="en-US" sz="3000" dirty="0">
                <a:solidFill>
                  <a:srgbClr val="26282A"/>
                </a:solidFill>
              </a:rPr>
              <a:t>Any member of a community of faith can make a proposal to their congregation's governing body for the Regional Council or General Council. If the governing body agrees, they pass it on to the Regional Council including any recommendations they have. </a:t>
            </a:r>
            <a:br>
              <a:rPr lang="en-US" altLang="en-US" sz="3000" dirty="0">
                <a:solidFill>
                  <a:srgbClr val="26282A"/>
                </a:solidFill>
              </a:rPr>
            </a:br>
            <a:r>
              <a:rPr lang="en-US" altLang="en-US" sz="3000" dirty="0">
                <a:solidFill>
                  <a:srgbClr val="26282A"/>
                </a:solidFill>
              </a:rPr>
              <a:t>If they disagree, they only pass it on if there is a compelling reason to do so.</a:t>
            </a:r>
            <a:endParaRPr lang="en-CA" sz="3000" dirty="0"/>
          </a:p>
        </p:txBody>
      </p:sp>
    </p:spTree>
    <p:extLst>
      <p:ext uri="{BB962C8B-B14F-4D97-AF65-F5344CB8AC3E}">
        <p14:creationId xmlns:p14="http://schemas.microsoft.com/office/powerpoint/2010/main" val="2219801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814</TotalTime>
  <Words>1106</Words>
  <Application>Microsoft Office PowerPoint</Application>
  <PresentationFormat>Widescreen</PresentationFormat>
  <Paragraphs>73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Proposals</vt:lpstr>
      <vt:lpstr>What is a proposal?</vt:lpstr>
      <vt:lpstr>Proposal Format</vt:lpstr>
      <vt:lpstr>Sample Proposal #1 WESTERN ONTARIO WATERWAYS REGINAL COUNCIL 2023 07 23</vt:lpstr>
      <vt:lpstr>PowerPoint Presentation</vt:lpstr>
      <vt:lpstr>PowerPoint Presentation</vt:lpstr>
      <vt:lpstr>PowerPoint Presentation</vt:lpstr>
      <vt:lpstr>A Proposal …</vt:lpstr>
      <vt:lpstr>Starting a Proposal</vt:lpstr>
      <vt:lpstr>Who can send a proposal to WOW?</vt:lpstr>
      <vt:lpstr>Decisions on Proposals</vt:lpstr>
      <vt:lpstr>Proposals to General Council</vt:lpstr>
      <vt:lpstr>Motion</vt:lpstr>
      <vt:lpstr>Conversation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Proposals</dc:title>
  <dc:creator>Heather Leffler</dc:creator>
  <cp:lastModifiedBy>Michele Petick</cp:lastModifiedBy>
  <cp:revision>4</cp:revision>
  <dcterms:created xsi:type="dcterms:W3CDTF">2023-09-02T16:59:18Z</dcterms:created>
  <dcterms:modified xsi:type="dcterms:W3CDTF">2023-09-07T18:22:36Z</dcterms:modified>
</cp:coreProperties>
</file>