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4" r:id="rId4"/>
  </p:sldMasterIdLst>
  <p:sldIdLst>
    <p:sldId id="256" r:id="rId5"/>
    <p:sldId id="284" r:id="rId6"/>
    <p:sldId id="258" r:id="rId7"/>
    <p:sldId id="261" r:id="rId8"/>
    <p:sldId id="292" r:id="rId9"/>
    <p:sldId id="295" r:id="rId10"/>
    <p:sldId id="296" r:id="rId11"/>
    <p:sldId id="294" r:id="rId12"/>
    <p:sldId id="267" r:id="rId13"/>
    <p:sldId id="314" r:id="rId14"/>
    <p:sldId id="297" r:id="rId15"/>
    <p:sldId id="298" r:id="rId16"/>
    <p:sldId id="299" r:id="rId17"/>
    <p:sldId id="300" r:id="rId18"/>
    <p:sldId id="301" r:id="rId19"/>
    <p:sldId id="302" r:id="rId20"/>
    <p:sldId id="303" r:id="rId21"/>
    <p:sldId id="304" r:id="rId22"/>
    <p:sldId id="305" r:id="rId23"/>
    <p:sldId id="306" r:id="rId24"/>
    <p:sldId id="307" r:id="rId25"/>
    <p:sldId id="308" r:id="rId26"/>
    <p:sldId id="309" r:id="rId27"/>
    <p:sldId id="310" r:id="rId28"/>
    <p:sldId id="311" r:id="rId29"/>
    <p:sldId id="312" r:id="rId30"/>
    <p:sldId id="282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ableStyles" Target="tableStyles.xml"/><Relationship Id="rId8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C1A86-BB71-49B2-BC62-4F227E01F48B}" type="datetimeFigureOut">
              <a:rPr lang="en-CA" smtClean="0"/>
              <a:t>2022-09-15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FB485-86E4-4EA0-9EAF-A122884C2EB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27052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C1A86-BB71-49B2-BC62-4F227E01F48B}" type="datetimeFigureOut">
              <a:rPr lang="en-CA" smtClean="0"/>
              <a:t>2022-09-15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FB485-86E4-4EA0-9EAF-A122884C2EB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97141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C1A86-BB71-49B2-BC62-4F227E01F48B}" type="datetimeFigureOut">
              <a:rPr lang="en-CA" smtClean="0"/>
              <a:t>2022-09-15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FB485-86E4-4EA0-9EAF-A122884C2EB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33705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C1A86-BB71-49B2-BC62-4F227E01F48B}" type="datetimeFigureOut">
              <a:rPr lang="en-CA" smtClean="0"/>
              <a:t>2022-09-15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FB485-86E4-4EA0-9EAF-A122884C2EB6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850248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C1A86-BB71-49B2-BC62-4F227E01F48B}" type="datetimeFigureOut">
              <a:rPr lang="en-CA" smtClean="0"/>
              <a:t>2022-09-15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FB485-86E4-4EA0-9EAF-A122884C2EB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588011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C1A86-BB71-49B2-BC62-4F227E01F48B}" type="datetimeFigureOut">
              <a:rPr lang="en-CA" smtClean="0"/>
              <a:t>2022-09-15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FB485-86E4-4EA0-9EAF-A122884C2EB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731458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C1A86-BB71-49B2-BC62-4F227E01F48B}" type="datetimeFigureOut">
              <a:rPr lang="en-CA" smtClean="0"/>
              <a:t>2022-09-15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FB485-86E4-4EA0-9EAF-A122884C2EB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078093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C1A86-BB71-49B2-BC62-4F227E01F48B}" type="datetimeFigureOut">
              <a:rPr lang="en-CA" smtClean="0"/>
              <a:t>2022-09-15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FB485-86E4-4EA0-9EAF-A122884C2EB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741426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C1A86-BB71-49B2-BC62-4F227E01F48B}" type="datetimeFigureOut">
              <a:rPr lang="en-CA" smtClean="0"/>
              <a:t>2022-09-15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FB485-86E4-4EA0-9EAF-A122884C2EB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50074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C1A86-BB71-49B2-BC62-4F227E01F48B}" type="datetimeFigureOut">
              <a:rPr lang="en-CA" smtClean="0"/>
              <a:t>2022-09-15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FB485-86E4-4EA0-9EAF-A122884C2EB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72756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C1A86-BB71-49B2-BC62-4F227E01F48B}" type="datetimeFigureOut">
              <a:rPr lang="en-CA" smtClean="0"/>
              <a:t>2022-09-15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FB485-86E4-4EA0-9EAF-A122884C2EB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87648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C1A86-BB71-49B2-BC62-4F227E01F48B}" type="datetimeFigureOut">
              <a:rPr lang="en-CA" smtClean="0"/>
              <a:t>2022-09-15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FB485-86E4-4EA0-9EAF-A122884C2EB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24459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C1A86-BB71-49B2-BC62-4F227E01F48B}" type="datetimeFigureOut">
              <a:rPr lang="en-CA" smtClean="0"/>
              <a:t>2022-09-15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FB485-86E4-4EA0-9EAF-A122884C2EB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33397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C1A86-BB71-49B2-BC62-4F227E01F48B}" type="datetimeFigureOut">
              <a:rPr lang="en-CA" smtClean="0"/>
              <a:t>2022-09-15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FB485-86E4-4EA0-9EAF-A122884C2EB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18220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C1A86-BB71-49B2-BC62-4F227E01F48B}" type="datetimeFigureOut">
              <a:rPr lang="en-CA" smtClean="0"/>
              <a:t>2022-09-15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FB485-86E4-4EA0-9EAF-A122884C2EB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16725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C1A86-BB71-49B2-BC62-4F227E01F48B}" type="datetimeFigureOut">
              <a:rPr lang="en-CA" smtClean="0"/>
              <a:t>2022-09-15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FB485-86E4-4EA0-9EAF-A122884C2EB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91983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C1A86-BB71-49B2-BC62-4F227E01F48B}" type="datetimeFigureOut">
              <a:rPr lang="en-CA" smtClean="0"/>
              <a:t>2022-09-15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FB485-86E4-4EA0-9EAF-A122884C2EB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24038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C1A86-BB71-49B2-BC62-4F227E01F48B}" type="datetimeFigureOut">
              <a:rPr lang="en-CA" smtClean="0"/>
              <a:t>2022-09-15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FB485-86E4-4EA0-9EAF-A122884C2EB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96250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6" r:id="rId12"/>
    <p:sldLayoutId id="2147483847" r:id="rId13"/>
    <p:sldLayoutId id="2147483848" r:id="rId14"/>
    <p:sldLayoutId id="2147483849" r:id="rId15"/>
    <p:sldLayoutId id="2147483850" r:id="rId16"/>
    <p:sldLayoutId id="2147483851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0109" y="2182067"/>
            <a:ext cx="9291782" cy="3075853"/>
          </a:xfrm>
        </p:spPr>
        <p:txBody>
          <a:bodyPr>
            <a:normAutofit fontScale="90000"/>
          </a:bodyPr>
          <a:lstStyle/>
          <a:p>
            <a:r>
              <a:rPr lang="en-CA" sz="7200" b="1" dirty="0">
                <a:solidFill>
                  <a:schemeClr val="tx2"/>
                </a:solidFill>
                <a:latin typeface="+mn-lt"/>
                <a:ea typeface="Verdana"/>
              </a:rPr>
              <a:t>Collaborative Ministry</a:t>
            </a:r>
            <a:br>
              <a:rPr lang="en-CA" sz="7200" b="1" dirty="0">
                <a:solidFill>
                  <a:schemeClr val="tx2"/>
                </a:solidFill>
                <a:latin typeface="+mn-lt"/>
                <a:ea typeface="Verdana"/>
              </a:rPr>
            </a:br>
            <a:br>
              <a:rPr lang="en-CA" dirty="0">
                <a:solidFill>
                  <a:schemeClr val="tx2"/>
                </a:solidFill>
                <a:latin typeface="+mn-lt"/>
              </a:rPr>
            </a:br>
            <a:r>
              <a:rPr lang="en-CA" sz="6000" dirty="0">
                <a:solidFill>
                  <a:schemeClr val="tx2"/>
                </a:solidFill>
                <a:latin typeface="+mn-lt"/>
              </a:rPr>
              <a:t>Information Session</a:t>
            </a:r>
            <a:br>
              <a:rPr lang="en-CA" dirty="0">
                <a:solidFill>
                  <a:schemeClr val="tx2"/>
                </a:solidFill>
                <a:latin typeface="+mn-lt"/>
              </a:rPr>
            </a:br>
            <a:endParaRPr lang="en-CA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799862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B996A54-0CDD-4A46-B3D2-02F43219A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6F0BB8C-8C08-44AD-9EBB-B43BE66A5B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62129" y="0"/>
            <a:ext cx="812987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C2C172F-43EB-9193-5D85-8B0C6B2471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122001"/>
            <a:ext cx="4062126" cy="264317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dirty="0">
                <a:solidFill>
                  <a:schemeClr val="bg2"/>
                </a:solidFill>
                <a:latin typeface="+mn-lt"/>
              </a:rPr>
              <a:t>Collaborative Ministry</a:t>
            </a:r>
            <a:br>
              <a:rPr lang="en-US" sz="3200" dirty="0">
                <a:solidFill>
                  <a:srgbClr val="7030A0"/>
                </a:solidFill>
                <a:latin typeface="+mn-lt"/>
              </a:rPr>
            </a:br>
            <a:br>
              <a:rPr lang="en-US" sz="3200" dirty="0">
                <a:solidFill>
                  <a:srgbClr val="FFFFFF"/>
                </a:solidFill>
                <a:latin typeface="+mn-lt"/>
              </a:rPr>
            </a:br>
            <a:r>
              <a:rPr lang="en-US" sz="3200" dirty="0">
                <a:solidFill>
                  <a:srgbClr val="FFFFFF"/>
                </a:solidFill>
                <a:latin typeface="+mn-lt"/>
              </a:rPr>
              <a:t>Option A</a:t>
            </a:r>
            <a:endParaRPr lang="en-US" sz="3200" b="0" cap="none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99845B36-6CAF-6753-8F50-93BE89B8E1EE}"/>
              </a:ext>
            </a:extLst>
          </p:cNvPr>
          <p:cNvSpPr txBox="1">
            <a:spLocks/>
          </p:cNvSpPr>
          <p:nvPr/>
        </p:nvSpPr>
        <p:spPr>
          <a:xfrm>
            <a:off x="4062125" y="899738"/>
            <a:ext cx="8129875" cy="519299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571500" indent="-2286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effectLst/>
              </a:rPr>
              <a:t>One congregation is the employer</a:t>
            </a:r>
          </a:p>
          <a:p>
            <a:pPr marL="571500" indent="-2286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effectLst/>
              </a:rPr>
              <a:t>Mutually agreed hours and number of services</a:t>
            </a:r>
          </a:p>
          <a:p>
            <a:pPr marL="571500" indent="-2286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effectLst/>
              </a:rPr>
              <a:t>May share special services</a:t>
            </a:r>
          </a:p>
          <a:p>
            <a:pPr marL="571500" indent="-2286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effectLst/>
              </a:rPr>
              <a:t>May still have lay led services</a:t>
            </a:r>
          </a:p>
          <a:p>
            <a:pPr marL="571500" indent="-2286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effectLst/>
              </a:rPr>
              <a:t>May use technology to connect for worship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60FCD69-A9CF-083B-570E-A04B27FDB613}"/>
              </a:ext>
            </a:extLst>
          </p:cNvPr>
          <p:cNvSpPr txBox="1"/>
          <p:nvPr/>
        </p:nvSpPr>
        <p:spPr>
          <a:xfrm>
            <a:off x="206189" y="3496235"/>
            <a:ext cx="385593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0" cap="none" dirty="0">
                <a:solidFill>
                  <a:schemeClr val="bg1"/>
                </a:solidFill>
                <a:effectLst/>
              </a:rPr>
              <a:t>Share ministry personnel salary &amp; time with separate church locations/ buildings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35531378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B996A54-0CDD-4A46-B3D2-02F43219A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6F0BB8C-8C08-44AD-9EBB-B43BE66A5B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62129" y="0"/>
            <a:ext cx="812987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99845B36-6CAF-6753-8F50-93BE89B8E1EE}"/>
              </a:ext>
            </a:extLst>
          </p:cNvPr>
          <p:cNvSpPr txBox="1">
            <a:spLocks/>
          </p:cNvSpPr>
          <p:nvPr/>
        </p:nvSpPr>
        <p:spPr>
          <a:xfrm>
            <a:off x="4268311" y="921069"/>
            <a:ext cx="7913026" cy="501586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CA" sz="4000" dirty="0"/>
              <a:t>Benefits: </a:t>
            </a:r>
          </a:p>
          <a:p>
            <a:pPr marL="358775" indent="-358775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CA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Ensures coverage for pastoral care, 	meetings, sacraments</a:t>
            </a:r>
          </a:p>
          <a:p>
            <a:pPr marL="358775" lvl="0" indent="-358775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CA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Provides consistency</a:t>
            </a:r>
          </a:p>
          <a:p>
            <a:pPr marL="358775" lvl="0" indent="-358775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CA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Reduces financial stress</a:t>
            </a:r>
          </a:p>
          <a:p>
            <a:pPr marL="358775" lvl="0" indent="-358775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CA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May create a full-time position</a:t>
            </a:r>
          </a:p>
          <a:p>
            <a:pPr marL="358775" lvl="0" indent="-358775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CA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More attractive to applicants</a:t>
            </a:r>
          </a:p>
          <a:p>
            <a:pPr marL="342900" algn="l">
              <a:spcBef>
                <a:spcPts val="0"/>
              </a:spcBef>
            </a:pPr>
            <a:endParaRPr lang="en-US" sz="3200" dirty="0">
              <a:effectLst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E0EA87DD-9322-897B-5C83-9B7482C512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122001"/>
            <a:ext cx="4062126" cy="264317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dirty="0">
                <a:solidFill>
                  <a:schemeClr val="bg2"/>
                </a:solidFill>
                <a:latin typeface="+mn-lt"/>
              </a:rPr>
              <a:t>Collaborative Ministry</a:t>
            </a:r>
            <a:br>
              <a:rPr lang="en-US" sz="3200" dirty="0">
                <a:solidFill>
                  <a:srgbClr val="7030A0"/>
                </a:solidFill>
                <a:latin typeface="+mn-lt"/>
              </a:rPr>
            </a:br>
            <a:br>
              <a:rPr lang="en-US" sz="3200" dirty="0">
                <a:solidFill>
                  <a:srgbClr val="FFFFFF"/>
                </a:solidFill>
                <a:latin typeface="+mn-lt"/>
              </a:rPr>
            </a:br>
            <a:r>
              <a:rPr lang="en-US" sz="3200" dirty="0">
                <a:solidFill>
                  <a:srgbClr val="FFFFFF"/>
                </a:solidFill>
                <a:latin typeface="+mn-lt"/>
              </a:rPr>
              <a:t>Option A</a:t>
            </a:r>
            <a:endParaRPr lang="en-US" sz="3200" b="0" cap="none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84BEFF9-E7EB-693C-D5B5-74B7AC78424E}"/>
              </a:ext>
            </a:extLst>
          </p:cNvPr>
          <p:cNvSpPr txBox="1"/>
          <p:nvPr/>
        </p:nvSpPr>
        <p:spPr>
          <a:xfrm>
            <a:off x="206189" y="3496235"/>
            <a:ext cx="385593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0" cap="none" dirty="0">
                <a:solidFill>
                  <a:schemeClr val="bg1"/>
                </a:solidFill>
                <a:effectLst/>
              </a:rPr>
              <a:t>Share ministry personnel salary &amp; time with separate church locations/ buildings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31004915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B996A54-0CDD-4A46-B3D2-02F43219A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6F0BB8C-8C08-44AD-9EBB-B43BE66A5B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62129" y="0"/>
            <a:ext cx="812987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99845B36-6CAF-6753-8F50-93BE89B8E1EE}"/>
              </a:ext>
            </a:extLst>
          </p:cNvPr>
          <p:cNvSpPr txBox="1">
            <a:spLocks/>
          </p:cNvSpPr>
          <p:nvPr/>
        </p:nvSpPr>
        <p:spPr>
          <a:xfrm>
            <a:off x="4268311" y="921069"/>
            <a:ext cx="7913026" cy="501586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4000" dirty="0"/>
              <a:t>Considerations</a:t>
            </a:r>
            <a:r>
              <a:rPr lang="en-CA" sz="3200" dirty="0"/>
              <a:t>: </a:t>
            </a:r>
          </a:p>
          <a:p>
            <a:pPr marL="342900" lvl="0" indent="-342900" algn="l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CA" sz="2800" dirty="0">
                <a:effectLst/>
              </a:rPr>
              <a:t>Requires communication, co-operation and flexibility from staff and congregation</a:t>
            </a:r>
          </a:p>
          <a:p>
            <a:pPr marL="342900" lvl="0" indent="-342900" algn="l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CA" sz="2800" dirty="0">
                <a:effectLst/>
              </a:rPr>
              <a:t>Representatives from each church on M&amp;P (recommended)</a:t>
            </a:r>
          </a:p>
          <a:p>
            <a:pPr marL="342900" lvl="0" indent="-342900" algn="l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CA" sz="2800" dirty="0">
                <a:effectLst/>
              </a:rPr>
              <a:t>Clear written agreement and position descriptions</a:t>
            </a:r>
          </a:p>
          <a:p>
            <a:pPr marL="342900" lvl="0" indent="-342900" algn="l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CA" sz="2800" dirty="0">
                <a:effectLst/>
              </a:rPr>
              <a:t>Financial viability of each participating congregation</a:t>
            </a:r>
          </a:p>
          <a:p>
            <a:pPr marL="342900" lvl="0" indent="-342900" algn="l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CA" sz="2800" dirty="0">
                <a:effectLst/>
              </a:rPr>
              <a:t>Occasional shared services etc. to ease workload</a:t>
            </a:r>
          </a:p>
          <a:p>
            <a:pPr marL="342900" algn="l">
              <a:spcBef>
                <a:spcPts val="0"/>
              </a:spcBef>
            </a:pPr>
            <a:endParaRPr lang="en-US" sz="3200" dirty="0">
              <a:effectLst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9F42CFB-6842-7327-230D-38004EF03A8E}"/>
              </a:ext>
            </a:extLst>
          </p:cNvPr>
          <p:cNvSpPr txBox="1">
            <a:spLocks/>
          </p:cNvSpPr>
          <p:nvPr/>
        </p:nvSpPr>
        <p:spPr>
          <a:xfrm>
            <a:off x="0" y="1122001"/>
            <a:ext cx="4062126" cy="26431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i="0" kern="1200" cap="all">
                <a:solidFill>
                  <a:schemeClr val="tx1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>
                <a:solidFill>
                  <a:schemeClr val="bg2"/>
                </a:solidFill>
                <a:latin typeface="+mn-lt"/>
              </a:rPr>
              <a:t>Collaborative Ministry</a:t>
            </a:r>
            <a:br>
              <a:rPr lang="en-US" sz="3200">
                <a:solidFill>
                  <a:srgbClr val="7030A0"/>
                </a:solidFill>
                <a:latin typeface="+mn-lt"/>
              </a:rPr>
            </a:br>
            <a:br>
              <a:rPr lang="en-US" sz="3200">
                <a:solidFill>
                  <a:srgbClr val="FFFFFF"/>
                </a:solidFill>
                <a:latin typeface="+mn-lt"/>
              </a:rPr>
            </a:br>
            <a:r>
              <a:rPr lang="en-US" sz="3200">
                <a:solidFill>
                  <a:srgbClr val="FFFFFF"/>
                </a:solidFill>
                <a:latin typeface="+mn-lt"/>
              </a:rPr>
              <a:t>Option A</a:t>
            </a:r>
            <a:endParaRPr lang="en-US" sz="3200" b="0" cap="none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0EF5B6-58D7-8034-AF89-24534BBAD4B8}"/>
              </a:ext>
            </a:extLst>
          </p:cNvPr>
          <p:cNvSpPr txBox="1"/>
          <p:nvPr/>
        </p:nvSpPr>
        <p:spPr>
          <a:xfrm>
            <a:off x="206189" y="3496235"/>
            <a:ext cx="385593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0" cap="none" dirty="0">
                <a:solidFill>
                  <a:schemeClr val="bg1"/>
                </a:solidFill>
                <a:effectLst/>
              </a:rPr>
              <a:t>Share ministry personnel salary &amp; time with separate church locations/ buildings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17777792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B996A54-0CDD-4A46-B3D2-02F43219A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6F0BB8C-8C08-44AD-9EBB-B43BE66A5B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62129" y="0"/>
            <a:ext cx="812987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99845B36-6CAF-6753-8F50-93BE89B8E1EE}"/>
              </a:ext>
            </a:extLst>
          </p:cNvPr>
          <p:cNvSpPr txBox="1">
            <a:spLocks/>
          </p:cNvSpPr>
          <p:nvPr/>
        </p:nvSpPr>
        <p:spPr>
          <a:xfrm>
            <a:off x="4268311" y="921069"/>
            <a:ext cx="7913026" cy="501586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CA" sz="4000" dirty="0">
                <a:effectLst/>
              </a:rPr>
              <a:t>Same as above but come together for programs 	</a:t>
            </a:r>
          </a:p>
          <a:p>
            <a:pPr algn="l"/>
            <a:r>
              <a:rPr lang="en-CA" sz="4000" dirty="0">
                <a:effectLst/>
              </a:rPr>
              <a:t>i.e. Bible Study, Youth Group, Confirmation</a:t>
            </a:r>
          </a:p>
          <a:p>
            <a:pPr marL="342900" algn="l">
              <a:spcBef>
                <a:spcPts val="0"/>
              </a:spcBef>
            </a:pPr>
            <a:endParaRPr lang="en-US" sz="3200" dirty="0">
              <a:effectLst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9F42CFB-6842-7327-230D-38004EF03A8E}"/>
              </a:ext>
            </a:extLst>
          </p:cNvPr>
          <p:cNvSpPr txBox="1">
            <a:spLocks/>
          </p:cNvSpPr>
          <p:nvPr/>
        </p:nvSpPr>
        <p:spPr>
          <a:xfrm>
            <a:off x="0" y="1122001"/>
            <a:ext cx="4062126" cy="26431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i="0" kern="1200" cap="all">
                <a:solidFill>
                  <a:schemeClr val="tx1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chemeClr val="bg2"/>
                </a:solidFill>
                <a:latin typeface="+mn-lt"/>
              </a:rPr>
              <a:t>Collaborative Ministry</a:t>
            </a:r>
            <a:br>
              <a:rPr lang="en-US" sz="3200" dirty="0">
                <a:solidFill>
                  <a:srgbClr val="7030A0"/>
                </a:solidFill>
                <a:latin typeface="+mn-lt"/>
              </a:rPr>
            </a:br>
            <a:br>
              <a:rPr lang="en-US" sz="3200" dirty="0">
                <a:solidFill>
                  <a:srgbClr val="FFFFFF"/>
                </a:solidFill>
                <a:latin typeface="+mn-lt"/>
              </a:rPr>
            </a:br>
            <a:r>
              <a:rPr lang="en-US" sz="3200" dirty="0">
                <a:solidFill>
                  <a:srgbClr val="FFFFFF"/>
                </a:solidFill>
                <a:latin typeface="+mn-lt"/>
              </a:rPr>
              <a:t>Option B</a:t>
            </a:r>
            <a:endParaRPr lang="en-US" sz="3200" b="0" cap="none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0EF5B6-58D7-8034-AF89-24534BBAD4B8}"/>
              </a:ext>
            </a:extLst>
          </p:cNvPr>
          <p:cNvSpPr txBox="1"/>
          <p:nvPr/>
        </p:nvSpPr>
        <p:spPr>
          <a:xfrm>
            <a:off x="206189" y="3496235"/>
            <a:ext cx="38559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>
                <a:solidFill>
                  <a:schemeClr val="bg1"/>
                </a:solidFill>
              </a:rPr>
              <a:t>Share a minister’s salary, time </a:t>
            </a:r>
            <a:r>
              <a:rPr lang="en-CA" sz="3200" u="sng" dirty="0">
                <a:solidFill>
                  <a:schemeClr val="bg1"/>
                </a:solidFill>
              </a:rPr>
              <a:t>and programs</a:t>
            </a:r>
            <a:endParaRPr lang="en-CA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7946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B996A54-0CDD-4A46-B3D2-02F43219A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6F0BB8C-8C08-44AD-9EBB-B43BE66A5B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62129" y="0"/>
            <a:ext cx="812987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99845B36-6CAF-6753-8F50-93BE89B8E1EE}"/>
              </a:ext>
            </a:extLst>
          </p:cNvPr>
          <p:cNvSpPr txBox="1">
            <a:spLocks/>
          </p:cNvSpPr>
          <p:nvPr/>
        </p:nvSpPr>
        <p:spPr>
          <a:xfrm>
            <a:off x="4268311" y="921069"/>
            <a:ext cx="7913026" cy="501586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CA" sz="4800" dirty="0"/>
              <a:t>Benefits: 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CA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Potential for more participants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CA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Greater opportunities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CA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Sharing of costs for events and programs</a:t>
            </a:r>
          </a:p>
          <a:p>
            <a:pPr marL="342900" algn="l">
              <a:spcBef>
                <a:spcPts val="0"/>
              </a:spcBef>
            </a:pPr>
            <a:endParaRPr lang="en-US" sz="3200" dirty="0">
              <a:effectLst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9F42CFB-6842-7327-230D-38004EF03A8E}"/>
              </a:ext>
            </a:extLst>
          </p:cNvPr>
          <p:cNvSpPr txBox="1">
            <a:spLocks/>
          </p:cNvSpPr>
          <p:nvPr/>
        </p:nvSpPr>
        <p:spPr>
          <a:xfrm>
            <a:off x="0" y="1122001"/>
            <a:ext cx="4062126" cy="26431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i="0" kern="1200" cap="all">
                <a:solidFill>
                  <a:schemeClr val="tx1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chemeClr val="bg2"/>
                </a:solidFill>
                <a:latin typeface="+mn-lt"/>
              </a:rPr>
              <a:t>Collaborative Ministry</a:t>
            </a:r>
            <a:br>
              <a:rPr lang="en-US" sz="3200" dirty="0">
                <a:solidFill>
                  <a:srgbClr val="7030A0"/>
                </a:solidFill>
                <a:latin typeface="+mn-lt"/>
              </a:rPr>
            </a:br>
            <a:br>
              <a:rPr lang="en-US" sz="3200" dirty="0">
                <a:solidFill>
                  <a:srgbClr val="FFFFFF"/>
                </a:solidFill>
                <a:latin typeface="+mn-lt"/>
              </a:rPr>
            </a:br>
            <a:r>
              <a:rPr lang="en-US" sz="3200" dirty="0">
                <a:solidFill>
                  <a:srgbClr val="FFFFFF"/>
                </a:solidFill>
                <a:latin typeface="+mn-lt"/>
              </a:rPr>
              <a:t>Option B</a:t>
            </a:r>
            <a:endParaRPr lang="en-US" sz="3200" b="0" cap="none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0EF5B6-58D7-8034-AF89-24534BBAD4B8}"/>
              </a:ext>
            </a:extLst>
          </p:cNvPr>
          <p:cNvSpPr txBox="1"/>
          <p:nvPr/>
        </p:nvSpPr>
        <p:spPr>
          <a:xfrm>
            <a:off x="206189" y="3496235"/>
            <a:ext cx="38559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>
                <a:solidFill>
                  <a:schemeClr val="bg1"/>
                </a:solidFill>
              </a:rPr>
              <a:t>Share a minister’s salary, time </a:t>
            </a:r>
            <a:r>
              <a:rPr lang="en-CA" sz="3200" u="sng" dirty="0">
                <a:solidFill>
                  <a:schemeClr val="bg1"/>
                </a:solidFill>
              </a:rPr>
              <a:t>and programs</a:t>
            </a:r>
            <a:endParaRPr lang="en-CA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8493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B996A54-0CDD-4A46-B3D2-02F43219A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6F0BB8C-8C08-44AD-9EBB-B43BE66A5B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62129" y="0"/>
            <a:ext cx="812987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99845B36-6CAF-6753-8F50-93BE89B8E1EE}"/>
              </a:ext>
            </a:extLst>
          </p:cNvPr>
          <p:cNvSpPr txBox="1">
            <a:spLocks/>
          </p:cNvSpPr>
          <p:nvPr/>
        </p:nvSpPr>
        <p:spPr>
          <a:xfrm>
            <a:off x="4268311" y="562480"/>
            <a:ext cx="7913026" cy="501586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CA" sz="3200" dirty="0"/>
              <a:t>Considerations: </a:t>
            </a:r>
          </a:p>
          <a:p>
            <a:pPr marL="342900" lvl="0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CA" sz="3200" dirty="0">
                <a:effectLst/>
              </a:rPr>
              <a:t>Requires communication, co-operation and flexibility from staff and congregation</a:t>
            </a:r>
          </a:p>
          <a:p>
            <a:pPr marL="342900" lvl="0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CA" sz="3200" dirty="0">
                <a:effectLst/>
              </a:rPr>
              <a:t>Representatives from each church on M&amp;P (recommended)</a:t>
            </a:r>
          </a:p>
          <a:p>
            <a:pPr marL="342900" lvl="0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CA" sz="3200" dirty="0">
                <a:effectLst/>
              </a:rPr>
              <a:t>Clear written agreement and position descriptions</a:t>
            </a:r>
          </a:p>
          <a:p>
            <a:pPr marL="342900" lvl="0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CA" sz="3200" dirty="0">
                <a:effectLst/>
              </a:rPr>
              <a:t>Financial viability of each participating congregation</a:t>
            </a:r>
          </a:p>
          <a:p>
            <a:pPr marL="342900" lvl="0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CA" sz="3200" dirty="0">
                <a:effectLst/>
              </a:rPr>
              <a:t>Occasional shared services etc. to ease workload</a:t>
            </a:r>
          </a:p>
          <a:p>
            <a:pPr marL="342900" algn="l">
              <a:spcBef>
                <a:spcPts val="0"/>
              </a:spcBef>
            </a:pPr>
            <a:endParaRPr lang="en-US" sz="3200" dirty="0">
              <a:effectLst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9F42CFB-6842-7327-230D-38004EF03A8E}"/>
              </a:ext>
            </a:extLst>
          </p:cNvPr>
          <p:cNvSpPr txBox="1">
            <a:spLocks/>
          </p:cNvSpPr>
          <p:nvPr/>
        </p:nvSpPr>
        <p:spPr>
          <a:xfrm>
            <a:off x="0" y="1122001"/>
            <a:ext cx="4062126" cy="26431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i="0" kern="1200" cap="all">
                <a:solidFill>
                  <a:schemeClr val="tx1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chemeClr val="bg2"/>
                </a:solidFill>
                <a:latin typeface="+mn-lt"/>
              </a:rPr>
              <a:t>Collaborative Ministry</a:t>
            </a:r>
            <a:br>
              <a:rPr lang="en-US" sz="3200" dirty="0">
                <a:solidFill>
                  <a:srgbClr val="7030A0"/>
                </a:solidFill>
                <a:latin typeface="+mn-lt"/>
              </a:rPr>
            </a:br>
            <a:br>
              <a:rPr lang="en-US" sz="3200" dirty="0">
                <a:solidFill>
                  <a:srgbClr val="FFFFFF"/>
                </a:solidFill>
                <a:latin typeface="+mn-lt"/>
              </a:rPr>
            </a:br>
            <a:r>
              <a:rPr lang="en-US" sz="3200" dirty="0">
                <a:solidFill>
                  <a:srgbClr val="FFFFFF"/>
                </a:solidFill>
                <a:latin typeface="+mn-lt"/>
              </a:rPr>
              <a:t>Option B</a:t>
            </a:r>
            <a:endParaRPr lang="en-US" sz="3200" b="0" cap="none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0EF5B6-58D7-8034-AF89-24534BBAD4B8}"/>
              </a:ext>
            </a:extLst>
          </p:cNvPr>
          <p:cNvSpPr txBox="1"/>
          <p:nvPr/>
        </p:nvSpPr>
        <p:spPr>
          <a:xfrm>
            <a:off x="206189" y="3496235"/>
            <a:ext cx="38559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>
                <a:solidFill>
                  <a:schemeClr val="bg1"/>
                </a:solidFill>
              </a:rPr>
              <a:t>Share a minister’s salary, time </a:t>
            </a:r>
            <a:r>
              <a:rPr lang="en-CA" sz="3200" u="sng" dirty="0">
                <a:solidFill>
                  <a:schemeClr val="bg1"/>
                </a:solidFill>
              </a:rPr>
              <a:t>and programs</a:t>
            </a:r>
            <a:endParaRPr lang="en-CA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7882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B996A54-0CDD-4A46-B3D2-02F43219A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6F0BB8C-8C08-44AD-9EBB-B43BE66A5B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62129" y="0"/>
            <a:ext cx="812987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99845B36-6CAF-6753-8F50-93BE89B8E1EE}"/>
              </a:ext>
            </a:extLst>
          </p:cNvPr>
          <p:cNvSpPr txBox="1">
            <a:spLocks/>
          </p:cNvSpPr>
          <p:nvPr/>
        </p:nvSpPr>
        <p:spPr>
          <a:xfrm>
            <a:off x="4268311" y="562480"/>
            <a:ext cx="7913026" cy="501586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CA" sz="4000" dirty="0"/>
              <a:t>Additional Considerations: </a:t>
            </a:r>
          </a:p>
          <a:p>
            <a:pPr marL="571500" indent="-5715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CA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Some Increased travel for ministry personnel and members</a:t>
            </a:r>
          </a:p>
          <a:p>
            <a:pPr marL="571500" indent="-5715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CA" sz="3200" dirty="0">
                <a:effectLst/>
              </a:rPr>
              <a:t>Increased need for clear communication</a:t>
            </a:r>
          </a:p>
          <a:p>
            <a:pPr marL="571500" indent="-5715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CA" sz="3200" dirty="0">
                <a:effectLst/>
              </a:rPr>
              <a:t>Willingness to support shared programs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9F42CFB-6842-7327-230D-38004EF03A8E}"/>
              </a:ext>
            </a:extLst>
          </p:cNvPr>
          <p:cNvSpPr txBox="1">
            <a:spLocks/>
          </p:cNvSpPr>
          <p:nvPr/>
        </p:nvSpPr>
        <p:spPr>
          <a:xfrm>
            <a:off x="0" y="1122001"/>
            <a:ext cx="4062126" cy="26431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i="0" kern="1200" cap="all">
                <a:solidFill>
                  <a:schemeClr val="tx1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chemeClr val="bg2"/>
                </a:solidFill>
                <a:latin typeface="+mn-lt"/>
              </a:rPr>
              <a:t>Collaborative Ministry</a:t>
            </a:r>
            <a:br>
              <a:rPr lang="en-US" sz="3200" dirty="0">
                <a:solidFill>
                  <a:srgbClr val="7030A0"/>
                </a:solidFill>
                <a:latin typeface="+mn-lt"/>
              </a:rPr>
            </a:br>
            <a:br>
              <a:rPr lang="en-US" sz="3200" dirty="0">
                <a:solidFill>
                  <a:srgbClr val="FFFFFF"/>
                </a:solidFill>
                <a:latin typeface="+mn-lt"/>
              </a:rPr>
            </a:br>
            <a:r>
              <a:rPr lang="en-US" sz="3200" dirty="0">
                <a:solidFill>
                  <a:srgbClr val="FFFFFF"/>
                </a:solidFill>
                <a:latin typeface="+mn-lt"/>
              </a:rPr>
              <a:t>Option B</a:t>
            </a:r>
            <a:endParaRPr lang="en-US" sz="3200" b="0" cap="none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0EF5B6-58D7-8034-AF89-24534BBAD4B8}"/>
              </a:ext>
            </a:extLst>
          </p:cNvPr>
          <p:cNvSpPr txBox="1"/>
          <p:nvPr/>
        </p:nvSpPr>
        <p:spPr>
          <a:xfrm>
            <a:off x="206189" y="3496235"/>
            <a:ext cx="38559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>
                <a:solidFill>
                  <a:schemeClr val="bg1"/>
                </a:solidFill>
              </a:rPr>
              <a:t>Share a minister’s salary, time </a:t>
            </a:r>
            <a:r>
              <a:rPr lang="en-CA" sz="3200" u="sng" dirty="0">
                <a:solidFill>
                  <a:schemeClr val="bg1"/>
                </a:solidFill>
              </a:rPr>
              <a:t>and programs</a:t>
            </a:r>
            <a:endParaRPr lang="en-CA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2363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B996A54-0CDD-4A46-B3D2-02F43219A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6F0BB8C-8C08-44AD-9EBB-B43BE66A5B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62129" y="0"/>
            <a:ext cx="812987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99845B36-6CAF-6753-8F50-93BE89B8E1EE}"/>
              </a:ext>
            </a:extLst>
          </p:cNvPr>
          <p:cNvSpPr txBox="1">
            <a:spLocks/>
          </p:cNvSpPr>
          <p:nvPr/>
        </p:nvSpPr>
        <p:spPr>
          <a:xfrm>
            <a:off x="4268311" y="921069"/>
            <a:ext cx="7913026" cy="501586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571500" indent="-5715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CA" sz="3200" dirty="0">
                <a:effectLst/>
              </a:rPr>
              <a:t>One congregation “moves in” with another congregation, but remain separate congregations</a:t>
            </a:r>
          </a:p>
          <a:p>
            <a:pPr marL="571500" indent="-5715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CA" sz="3200" dirty="0">
                <a:effectLst/>
              </a:rPr>
              <a:t>Agree to share costs for the building and possibly a minister based on agreement</a:t>
            </a:r>
          </a:p>
          <a:p>
            <a:pPr marL="571500" indent="-5715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CA" sz="3200" dirty="0">
                <a:effectLst/>
              </a:rPr>
              <a:t>May have own ministers</a:t>
            </a:r>
          </a:p>
          <a:p>
            <a:pPr marL="571500" indent="-5715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CA" sz="3200" dirty="0">
                <a:effectLst/>
              </a:rPr>
              <a:t>May have separate worship and programs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9F42CFB-6842-7327-230D-38004EF03A8E}"/>
              </a:ext>
            </a:extLst>
          </p:cNvPr>
          <p:cNvSpPr txBox="1">
            <a:spLocks/>
          </p:cNvSpPr>
          <p:nvPr/>
        </p:nvSpPr>
        <p:spPr>
          <a:xfrm>
            <a:off x="0" y="1122001"/>
            <a:ext cx="4062126" cy="26431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i="0" kern="1200" cap="all">
                <a:solidFill>
                  <a:schemeClr val="tx1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chemeClr val="bg2"/>
                </a:solidFill>
                <a:latin typeface="+mn-lt"/>
              </a:rPr>
              <a:t>Collaborative Ministry</a:t>
            </a:r>
            <a:br>
              <a:rPr lang="en-US" sz="3200" dirty="0">
                <a:solidFill>
                  <a:srgbClr val="7030A0"/>
                </a:solidFill>
                <a:latin typeface="+mn-lt"/>
              </a:rPr>
            </a:br>
            <a:br>
              <a:rPr lang="en-US" sz="3200" dirty="0">
                <a:solidFill>
                  <a:srgbClr val="FFFFFF"/>
                </a:solidFill>
                <a:latin typeface="+mn-lt"/>
              </a:rPr>
            </a:br>
            <a:r>
              <a:rPr lang="en-US" sz="3200" dirty="0">
                <a:solidFill>
                  <a:srgbClr val="FFFFFF"/>
                </a:solidFill>
                <a:latin typeface="+mn-lt"/>
              </a:rPr>
              <a:t>Option C</a:t>
            </a:r>
            <a:endParaRPr lang="en-US" sz="3200" b="0" cap="none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0EF5B6-58D7-8034-AF89-24534BBAD4B8}"/>
              </a:ext>
            </a:extLst>
          </p:cNvPr>
          <p:cNvSpPr txBox="1"/>
          <p:nvPr/>
        </p:nvSpPr>
        <p:spPr>
          <a:xfrm>
            <a:off x="206189" y="3496235"/>
            <a:ext cx="38559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>
                <a:solidFill>
                  <a:schemeClr val="bg1"/>
                </a:solidFill>
              </a:rPr>
              <a:t>Nesting:  Sharing Staff and Building</a:t>
            </a:r>
          </a:p>
        </p:txBody>
      </p:sp>
    </p:spTree>
    <p:extLst>
      <p:ext uri="{BB962C8B-B14F-4D97-AF65-F5344CB8AC3E}">
        <p14:creationId xmlns:p14="http://schemas.microsoft.com/office/powerpoint/2010/main" val="39543366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B996A54-0CDD-4A46-B3D2-02F43219A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6F0BB8C-8C08-44AD-9EBB-B43BE66A5B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62129" y="0"/>
            <a:ext cx="812987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99845B36-6CAF-6753-8F50-93BE89B8E1EE}"/>
              </a:ext>
            </a:extLst>
          </p:cNvPr>
          <p:cNvSpPr txBox="1">
            <a:spLocks/>
          </p:cNvSpPr>
          <p:nvPr/>
        </p:nvSpPr>
        <p:spPr>
          <a:xfrm>
            <a:off x="4268311" y="921069"/>
            <a:ext cx="7913026" cy="501586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CA" sz="4000" dirty="0"/>
              <a:t>Benefits:</a:t>
            </a:r>
          </a:p>
          <a:p>
            <a:pPr marL="571500" indent="-5715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CA" sz="3200" dirty="0">
                <a:effectLst/>
              </a:rPr>
              <a:t>Reduce costs, support local UCC presence</a:t>
            </a:r>
          </a:p>
          <a:p>
            <a:pPr marL="571500" indent="-5715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CA" sz="3200" dirty="0">
                <a:effectLst/>
              </a:rPr>
              <a:t>Community stays together in new location</a:t>
            </a:r>
          </a:p>
          <a:p>
            <a:pPr marL="571500" indent="-5715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CA" sz="3200" dirty="0">
                <a:effectLst/>
              </a:rPr>
              <a:t>Remain separate congregations</a:t>
            </a:r>
          </a:p>
          <a:p>
            <a:pPr marL="571500" indent="-5715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CA" sz="3200" dirty="0">
                <a:effectLst/>
              </a:rPr>
              <a:t>Create full-time positions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9F42CFB-6842-7327-230D-38004EF03A8E}"/>
              </a:ext>
            </a:extLst>
          </p:cNvPr>
          <p:cNvSpPr txBox="1">
            <a:spLocks/>
          </p:cNvSpPr>
          <p:nvPr/>
        </p:nvSpPr>
        <p:spPr>
          <a:xfrm>
            <a:off x="0" y="1122001"/>
            <a:ext cx="4062126" cy="26431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i="0" kern="1200" cap="all">
                <a:solidFill>
                  <a:schemeClr val="tx1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chemeClr val="bg2"/>
                </a:solidFill>
                <a:latin typeface="+mn-lt"/>
              </a:rPr>
              <a:t>Collaborative Ministry</a:t>
            </a:r>
            <a:br>
              <a:rPr lang="en-US" sz="3200" dirty="0">
                <a:solidFill>
                  <a:srgbClr val="7030A0"/>
                </a:solidFill>
                <a:latin typeface="+mn-lt"/>
              </a:rPr>
            </a:br>
            <a:br>
              <a:rPr lang="en-US" sz="3200" dirty="0">
                <a:solidFill>
                  <a:srgbClr val="FFFFFF"/>
                </a:solidFill>
                <a:latin typeface="+mn-lt"/>
              </a:rPr>
            </a:br>
            <a:r>
              <a:rPr lang="en-US" sz="3200" dirty="0">
                <a:solidFill>
                  <a:srgbClr val="FFFFFF"/>
                </a:solidFill>
                <a:latin typeface="+mn-lt"/>
              </a:rPr>
              <a:t>Option C</a:t>
            </a:r>
            <a:endParaRPr lang="en-US" sz="3200" b="0" cap="none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0EF5B6-58D7-8034-AF89-24534BBAD4B8}"/>
              </a:ext>
            </a:extLst>
          </p:cNvPr>
          <p:cNvSpPr txBox="1"/>
          <p:nvPr/>
        </p:nvSpPr>
        <p:spPr>
          <a:xfrm>
            <a:off x="206189" y="3496235"/>
            <a:ext cx="38559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>
                <a:solidFill>
                  <a:schemeClr val="bg1"/>
                </a:solidFill>
              </a:rPr>
              <a:t>Nesting:  Sharing Staff and Building</a:t>
            </a:r>
          </a:p>
        </p:txBody>
      </p:sp>
    </p:spTree>
    <p:extLst>
      <p:ext uri="{BB962C8B-B14F-4D97-AF65-F5344CB8AC3E}">
        <p14:creationId xmlns:p14="http://schemas.microsoft.com/office/powerpoint/2010/main" val="22105027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B996A54-0CDD-4A46-B3D2-02F43219A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6F0BB8C-8C08-44AD-9EBB-B43BE66A5B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62129" y="0"/>
            <a:ext cx="812987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99845B36-6CAF-6753-8F50-93BE89B8E1EE}"/>
              </a:ext>
            </a:extLst>
          </p:cNvPr>
          <p:cNvSpPr txBox="1">
            <a:spLocks/>
          </p:cNvSpPr>
          <p:nvPr/>
        </p:nvSpPr>
        <p:spPr>
          <a:xfrm>
            <a:off x="4268311" y="921069"/>
            <a:ext cx="7913026" cy="501586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CA" sz="4800" dirty="0"/>
              <a:t>Considerations:</a:t>
            </a:r>
          </a:p>
          <a:p>
            <a:pPr marL="571500" indent="-571500" algn="l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CA" sz="3200" dirty="0">
                <a:effectLst/>
              </a:rPr>
              <a:t>Need a good nesting agreement to cover division of expenses, use of space, style of worship, position description, dispute process</a:t>
            </a:r>
          </a:p>
          <a:p>
            <a:pPr marL="571500" indent="-571500" algn="l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CA" sz="3200" dirty="0">
                <a:effectLst/>
              </a:rPr>
              <a:t>Need to sell or redevelop existing property</a:t>
            </a:r>
          </a:p>
          <a:p>
            <a:pPr marL="571500" indent="-571500" algn="l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CA" sz="3200" dirty="0">
                <a:effectLst/>
              </a:rPr>
              <a:t>Need ongoing volunteer support for governance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9F42CFB-6842-7327-230D-38004EF03A8E}"/>
              </a:ext>
            </a:extLst>
          </p:cNvPr>
          <p:cNvSpPr txBox="1">
            <a:spLocks/>
          </p:cNvSpPr>
          <p:nvPr/>
        </p:nvSpPr>
        <p:spPr>
          <a:xfrm>
            <a:off x="0" y="1122001"/>
            <a:ext cx="4062126" cy="26431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i="0" kern="1200" cap="all">
                <a:solidFill>
                  <a:schemeClr val="tx1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chemeClr val="bg2"/>
                </a:solidFill>
                <a:latin typeface="+mn-lt"/>
              </a:rPr>
              <a:t>Collaborative Ministry</a:t>
            </a:r>
            <a:br>
              <a:rPr lang="en-US" sz="3200" dirty="0">
                <a:solidFill>
                  <a:srgbClr val="7030A0"/>
                </a:solidFill>
                <a:latin typeface="+mn-lt"/>
              </a:rPr>
            </a:br>
            <a:br>
              <a:rPr lang="en-US" sz="3200" dirty="0">
                <a:solidFill>
                  <a:srgbClr val="FFFFFF"/>
                </a:solidFill>
                <a:latin typeface="+mn-lt"/>
              </a:rPr>
            </a:br>
            <a:r>
              <a:rPr lang="en-US" sz="3200" dirty="0">
                <a:solidFill>
                  <a:srgbClr val="FFFFFF"/>
                </a:solidFill>
                <a:latin typeface="+mn-lt"/>
              </a:rPr>
              <a:t>Option C</a:t>
            </a:r>
            <a:endParaRPr lang="en-US" sz="3200" b="0" cap="none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0EF5B6-58D7-8034-AF89-24534BBAD4B8}"/>
              </a:ext>
            </a:extLst>
          </p:cNvPr>
          <p:cNvSpPr txBox="1"/>
          <p:nvPr/>
        </p:nvSpPr>
        <p:spPr>
          <a:xfrm>
            <a:off x="206189" y="3496235"/>
            <a:ext cx="38559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>
                <a:solidFill>
                  <a:schemeClr val="bg1"/>
                </a:solidFill>
              </a:rPr>
              <a:t>Nesting:  Sharing Staff and Building</a:t>
            </a:r>
          </a:p>
        </p:txBody>
      </p:sp>
    </p:spTree>
    <p:extLst>
      <p:ext uri="{BB962C8B-B14F-4D97-AF65-F5344CB8AC3E}">
        <p14:creationId xmlns:p14="http://schemas.microsoft.com/office/powerpoint/2010/main" val="4317334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B996A54-0CDD-4A46-B3D2-02F43219A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6F0BB8C-8C08-44AD-9EBB-B43BE66A5B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62129" y="0"/>
            <a:ext cx="812987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249271" y="1122001"/>
            <a:ext cx="7942728" cy="47612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120000"/>
              </a:lnSpc>
            </a:pPr>
            <a:r>
              <a:rPr lang="en-US" sz="2800" dirty="0"/>
              <a:t>Micol Cottrell (ARWRC, HFRC, WOWRC): </a:t>
            </a:r>
          </a:p>
          <a:p>
            <a:pPr lvl="1" defTabSz="914400">
              <a:lnSpc>
                <a:spcPct val="120000"/>
              </a:lnSpc>
            </a:pPr>
            <a:r>
              <a:rPr lang="en-US" sz="2800" dirty="0"/>
              <a:t>Minister, Pastoral Relations</a:t>
            </a:r>
          </a:p>
          <a:p>
            <a:pPr indent="-228600" defTabSz="91440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sz="2800" dirty="0"/>
          </a:p>
          <a:p>
            <a:pPr defTabSz="914400">
              <a:lnSpc>
                <a:spcPct val="120000"/>
              </a:lnSpc>
              <a:spcBef>
                <a:spcPts val="600"/>
              </a:spcBef>
            </a:pPr>
            <a:r>
              <a:rPr lang="en-US" sz="2800" dirty="0"/>
              <a:t>Lynne Allin (ARWRC, HFRC): </a:t>
            </a:r>
          </a:p>
          <a:p>
            <a:pPr lvl="1" defTabSz="914400">
              <a:lnSpc>
                <a:spcPct val="120000"/>
              </a:lnSpc>
              <a:spcAft>
                <a:spcPts val="600"/>
              </a:spcAft>
            </a:pPr>
            <a:r>
              <a:rPr lang="en-US" sz="2800" dirty="0"/>
              <a:t>Minister, Congregational Support </a:t>
            </a:r>
            <a:r>
              <a:rPr lang="en-US" sz="2800"/>
              <a:t>&amp; Mission</a:t>
            </a:r>
          </a:p>
          <a:p>
            <a:pPr lvl="1" defTabSz="914400">
              <a:lnSpc>
                <a:spcPct val="120000"/>
              </a:lnSpc>
              <a:spcAft>
                <a:spcPts val="600"/>
              </a:spcAft>
            </a:pPr>
            <a:endParaRPr lang="en-US" sz="2800" dirty="0"/>
          </a:p>
          <a:p>
            <a:pPr defTabSz="914400">
              <a:lnSpc>
                <a:spcPct val="120000"/>
              </a:lnSpc>
              <a:spcBef>
                <a:spcPts val="600"/>
              </a:spcBef>
            </a:pPr>
            <a:r>
              <a:rPr lang="en-US" sz="2800" dirty="0"/>
              <a:t>John Neff (WOWRC):</a:t>
            </a:r>
          </a:p>
          <a:p>
            <a:pPr lvl="1" defTabSz="914400">
              <a:lnSpc>
                <a:spcPct val="120000"/>
              </a:lnSpc>
            </a:pPr>
            <a:r>
              <a:rPr lang="en-US" sz="2800" dirty="0"/>
              <a:t>Minister, Congregational Support &amp; Mission</a:t>
            </a:r>
          </a:p>
          <a:p>
            <a:pPr lvl="1" defTabSz="914400">
              <a:lnSpc>
                <a:spcPct val="120000"/>
              </a:lnSpc>
              <a:spcAft>
                <a:spcPts val="600"/>
              </a:spcAft>
            </a:pPr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DA8FE7C-E484-397F-7DF7-C088E3A81476}"/>
              </a:ext>
            </a:extLst>
          </p:cNvPr>
          <p:cNvSpPr txBox="1"/>
          <p:nvPr/>
        </p:nvSpPr>
        <p:spPr>
          <a:xfrm>
            <a:off x="322728" y="2756091"/>
            <a:ext cx="3739397" cy="6313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>
              <a:lnSpc>
                <a:spcPct val="120000"/>
              </a:lnSpc>
            </a:pPr>
            <a:r>
              <a:rPr lang="en-US" sz="3200" dirty="0">
                <a:solidFill>
                  <a:schemeClr val="bg2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</a:rPr>
              <a:t>Regional Staff:</a:t>
            </a:r>
          </a:p>
        </p:txBody>
      </p:sp>
    </p:spTree>
    <p:extLst>
      <p:ext uri="{BB962C8B-B14F-4D97-AF65-F5344CB8AC3E}">
        <p14:creationId xmlns:p14="http://schemas.microsoft.com/office/powerpoint/2010/main" val="34162718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B996A54-0CDD-4A46-B3D2-02F43219A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6F0BB8C-8C08-44AD-9EBB-B43BE66A5B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62129" y="0"/>
            <a:ext cx="812987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99845B36-6CAF-6753-8F50-93BE89B8E1EE}"/>
              </a:ext>
            </a:extLst>
          </p:cNvPr>
          <p:cNvSpPr txBox="1">
            <a:spLocks/>
          </p:cNvSpPr>
          <p:nvPr/>
        </p:nvSpPr>
        <p:spPr>
          <a:xfrm>
            <a:off x="4268311" y="921069"/>
            <a:ext cx="7913026" cy="501586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457200" lvl="0" indent="-457200" algn="l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CA" sz="3200" dirty="0">
                <a:effectLst/>
                <a:ea typeface="Verdana" panose="020B0604030504040204" pitchFamily="34" charset="0"/>
                <a:cs typeface="Times New Roman" panose="02020603050405020304" pitchFamily="18" charset="0"/>
              </a:rPr>
              <a:t>Share a church secretary, bookkeeper, organist, custodian etc.</a:t>
            </a:r>
          </a:p>
          <a:p>
            <a:pPr marL="457200" lvl="0" indent="-457200" algn="l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CA" sz="3200" dirty="0">
                <a:effectLst/>
                <a:ea typeface="Verdana" panose="020B0604030504040204" pitchFamily="34" charset="0"/>
                <a:cs typeface="Times New Roman" panose="02020603050405020304" pitchFamily="18" charset="0"/>
              </a:rPr>
              <a:t>Share office equipment and space</a:t>
            </a:r>
          </a:p>
          <a:p>
            <a:pPr marL="457200" lvl="0" indent="-457200" algn="l">
              <a:lnSpc>
                <a:spcPct val="10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CA" sz="3200" dirty="0">
                <a:effectLst/>
                <a:ea typeface="Verdana" panose="020B0604030504040204" pitchFamily="34" charset="0"/>
                <a:cs typeface="Times New Roman" panose="02020603050405020304" pitchFamily="18" charset="0"/>
              </a:rPr>
              <a:t>Purchase supplies in bulk (bulletins, paper, 	offering envelopes, candles)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9F42CFB-6842-7327-230D-38004EF03A8E}"/>
              </a:ext>
            </a:extLst>
          </p:cNvPr>
          <p:cNvSpPr txBox="1">
            <a:spLocks/>
          </p:cNvSpPr>
          <p:nvPr/>
        </p:nvSpPr>
        <p:spPr>
          <a:xfrm>
            <a:off x="0" y="1122001"/>
            <a:ext cx="4062126" cy="26431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i="0" kern="1200" cap="all">
                <a:solidFill>
                  <a:schemeClr val="tx1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chemeClr val="bg2"/>
                </a:solidFill>
                <a:latin typeface="+mn-lt"/>
              </a:rPr>
              <a:t>Collaborative Ministry</a:t>
            </a:r>
            <a:br>
              <a:rPr lang="en-US" sz="3200" dirty="0">
                <a:solidFill>
                  <a:srgbClr val="7030A0"/>
                </a:solidFill>
                <a:latin typeface="+mn-lt"/>
              </a:rPr>
            </a:br>
            <a:br>
              <a:rPr lang="en-US" sz="3200" dirty="0">
                <a:solidFill>
                  <a:srgbClr val="FFFFFF"/>
                </a:solidFill>
                <a:latin typeface="+mn-lt"/>
              </a:rPr>
            </a:br>
            <a:r>
              <a:rPr lang="en-US" sz="3200" dirty="0">
                <a:solidFill>
                  <a:srgbClr val="FFFFFF"/>
                </a:solidFill>
                <a:latin typeface="+mn-lt"/>
              </a:rPr>
              <a:t>Option d</a:t>
            </a:r>
            <a:endParaRPr lang="en-US" sz="3200" b="0" cap="none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0EF5B6-58D7-8034-AF89-24534BBAD4B8}"/>
              </a:ext>
            </a:extLst>
          </p:cNvPr>
          <p:cNvSpPr txBox="1"/>
          <p:nvPr/>
        </p:nvSpPr>
        <p:spPr>
          <a:xfrm>
            <a:off x="206189" y="3496235"/>
            <a:ext cx="38559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>
                <a:solidFill>
                  <a:schemeClr val="bg1"/>
                </a:solidFill>
              </a:rPr>
              <a:t>Share other staff and resources</a:t>
            </a:r>
          </a:p>
        </p:txBody>
      </p:sp>
    </p:spTree>
    <p:extLst>
      <p:ext uri="{BB962C8B-B14F-4D97-AF65-F5344CB8AC3E}">
        <p14:creationId xmlns:p14="http://schemas.microsoft.com/office/powerpoint/2010/main" val="30834203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B996A54-0CDD-4A46-B3D2-02F43219A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6F0BB8C-8C08-44AD-9EBB-B43BE66A5B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62129" y="0"/>
            <a:ext cx="812987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99845B36-6CAF-6753-8F50-93BE89B8E1EE}"/>
              </a:ext>
            </a:extLst>
          </p:cNvPr>
          <p:cNvSpPr txBox="1">
            <a:spLocks/>
          </p:cNvSpPr>
          <p:nvPr/>
        </p:nvSpPr>
        <p:spPr>
          <a:xfrm>
            <a:off x="4268311" y="921069"/>
            <a:ext cx="7913026" cy="501586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CA" sz="4000" dirty="0"/>
              <a:t>Benefits: </a:t>
            </a:r>
          </a:p>
          <a:p>
            <a:pPr marL="571500" indent="-5715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C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 more attractive employment opportunities</a:t>
            </a:r>
          </a:p>
          <a:p>
            <a:pPr marL="571500" indent="-5715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C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Access to more resources</a:t>
            </a:r>
          </a:p>
          <a:p>
            <a:pPr marL="571500" indent="-5715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C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Cost savings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9F42CFB-6842-7327-230D-38004EF03A8E}"/>
              </a:ext>
            </a:extLst>
          </p:cNvPr>
          <p:cNvSpPr txBox="1">
            <a:spLocks/>
          </p:cNvSpPr>
          <p:nvPr/>
        </p:nvSpPr>
        <p:spPr>
          <a:xfrm>
            <a:off x="0" y="1122001"/>
            <a:ext cx="4062126" cy="26431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i="0" kern="1200" cap="all">
                <a:solidFill>
                  <a:schemeClr val="tx1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chemeClr val="bg2"/>
                </a:solidFill>
                <a:latin typeface="+mn-lt"/>
              </a:rPr>
              <a:t>Collaborative Ministry</a:t>
            </a:r>
            <a:br>
              <a:rPr lang="en-US" sz="3200" dirty="0">
                <a:solidFill>
                  <a:srgbClr val="7030A0"/>
                </a:solidFill>
                <a:latin typeface="+mn-lt"/>
              </a:rPr>
            </a:br>
            <a:br>
              <a:rPr lang="en-US" sz="3200" dirty="0">
                <a:solidFill>
                  <a:srgbClr val="FFFFFF"/>
                </a:solidFill>
                <a:latin typeface="+mn-lt"/>
              </a:rPr>
            </a:br>
            <a:r>
              <a:rPr lang="en-US" sz="3200" dirty="0">
                <a:solidFill>
                  <a:srgbClr val="FFFFFF"/>
                </a:solidFill>
                <a:latin typeface="+mn-lt"/>
              </a:rPr>
              <a:t>Option d</a:t>
            </a:r>
            <a:endParaRPr lang="en-US" sz="3200" b="0" cap="none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0EF5B6-58D7-8034-AF89-24534BBAD4B8}"/>
              </a:ext>
            </a:extLst>
          </p:cNvPr>
          <p:cNvSpPr txBox="1"/>
          <p:nvPr/>
        </p:nvSpPr>
        <p:spPr>
          <a:xfrm>
            <a:off x="206189" y="3496235"/>
            <a:ext cx="38559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>
                <a:solidFill>
                  <a:schemeClr val="bg1"/>
                </a:solidFill>
              </a:rPr>
              <a:t>Share other staff and resources</a:t>
            </a:r>
          </a:p>
        </p:txBody>
      </p:sp>
    </p:spTree>
    <p:extLst>
      <p:ext uri="{BB962C8B-B14F-4D97-AF65-F5344CB8AC3E}">
        <p14:creationId xmlns:p14="http://schemas.microsoft.com/office/powerpoint/2010/main" val="30727380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B996A54-0CDD-4A46-B3D2-02F43219A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6F0BB8C-8C08-44AD-9EBB-B43BE66A5B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62129" y="0"/>
            <a:ext cx="812987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99845B36-6CAF-6753-8F50-93BE89B8E1EE}"/>
              </a:ext>
            </a:extLst>
          </p:cNvPr>
          <p:cNvSpPr txBox="1">
            <a:spLocks/>
          </p:cNvSpPr>
          <p:nvPr/>
        </p:nvSpPr>
        <p:spPr>
          <a:xfrm>
            <a:off x="4268311" y="921069"/>
            <a:ext cx="7913026" cy="501586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CA" sz="4000" dirty="0"/>
              <a:t>Considerations: </a:t>
            </a:r>
          </a:p>
          <a:p>
            <a:pPr marL="342900" lvl="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CA" sz="3200" dirty="0">
                <a:effectLst/>
              </a:rPr>
              <a:t>Requires communication, co-operation and flexibility from staff and congregation</a:t>
            </a:r>
          </a:p>
          <a:p>
            <a:pPr marL="342900" lvl="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CA" sz="3200" dirty="0">
                <a:effectLst/>
              </a:rPr>
              <a:t>Representatives from each church on M&amp;P (recommended)</a:t>
            </a:r>
          </a:p>
          <a:p>
            <a:pPr marL="342900" lvl="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CA" sz="3200" dirty="0">
                <a:effectLst/>
              </a:rPr>
              <a:t>Clear written agreement and position descriptions</a:t>
            </a:r>
          </a:p>
          <a:p>
            <a:pPr marL="342900" lvl="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CA" sz="3200" dirty="0">
                <a:effectLst/>
              </a:rPr>
              <a:t>Financial viability of each participating congregation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9F42CFB-6842-7327-230D-38004EF03A8E}"/>
              </a:ext>
            </a:extLst>
          </p:cNvPr>
          <p:cNvSpPr txBox="1">
            <a:spLocks/>
          </p:cNvSpPr>
          <p:nvPr/>
        </p:nvSpPr>
        <p:spPr>
          <a:xfrm>
            <a:off x="0" y="1122001"/>
            <a:ext cx="4062126" cy="26431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i="0" kern="1200" cap="all">
                <a:solidFill>
                  <a:schemeClr val="tx1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chemeClr val="bg2"/>
                </a:solidFill>
                <a:latin typeface="+mn-lt"/>
              </a:rPr>
              <a:t>Collaborative Ministry</a:t>
            </a:r>
            <a:br>
              <a:rPr lang="en-US" sz="3200" dirty="0">
                <a:solidFill>
                  <a:srgbClr val="7030A0"/>
                </a:solidFill>
                <a:latin typeface="+mn-lt"/>
              </a:rPr>
            </a:br>
            <a:br>
              <a:rPr lang="en-US" sz="3200" dirty="0">
                <a:solidFill>
                  <a:srgbClr val="FFFFFF"/>
                </a:solidFill>
                <a:latin typeface="+mn-lt"/>
              </a:rPr>
            </a:br>
            <a:r>
              <a:rPr lang="en-US" sz="3200" dirty="0">
                <a:solidFill>
                  <a:srgbClr val="FFFFFF"/>
                </a:solidFill>
                <a:latin typeface="+mn-lt"/>
              </a:rPr>
              <a:t>Option d</a:t>
            </a:r>
            <a:endParaRPr lang="en-US" sz="3200" b="0" cap="none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0EF5B6-58D7-8034-AF89-24534BBAD4B8}"/>
              </a:ext>
            </a:extLst>
          </p:cNvPr>
          <p:cNvSpPr txBox="1"/>
          <p:nvPr/>
        </p:nvSpPr>
        <p:spPr>
          <a:xfrm>
            <a:off x="206189" y="3496235"/>
            <a:ext cx="38559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>
                <a:solidFill>
                  <a:schemeClr val="bg1"/>
                </a:solidFill>
              </a:rPr>
              <a:t>Share other staff and resources</a:t>
            </a:r>
          </a:p>
        </p:txBody>
      </p:sp>
    </p:spTree>
    <p:extLst>
      <p:ext uri="{BB962C8B-B14F-4D97-AF65-F5344CB8AC3E}">
        <p14:creationId xmlns:p14="http://schemas.microsoft.com/office/powerpoint/2010/main" val="24818323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B996A54-0CDD-4A46-B3D2-02F43219A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6F0BB8C-8C08-44AD-9EBB-B43BE66A5B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62129" y="0"/>
            <a:ext cx="812987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99845B36-6CAF-6753-8F50-93BE89B8E1EE}"/>
              </a:ext>
            </a:extLst>
          </p:cNvPr>
          <p:cNvSpPr txBox="1">
            <a:spLocks/>
          </p:cNvSpPr>
          <p:nvPr/>
        </p:nvSpPr>
        <p:spPr>
          <a:xfrm>
            <a:off x="4268311" y="921069"/>
            <a:ext cx="7913026" cy="501586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571500" indent="-5715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CA" sz="3200" dirty="0">
                <a:effectLst/>
              </a:rPr>
              <a:t>Share a team of ministry personnel &amp; staff</a:t>
            </a:r>
          </a:p>
          <a:p>
            <a:pPr marL="571500" indent="-5715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CA" sz="3200" dirty="0">
                <a:effectLst/>
              </a:rPr>
              <a:t>Each minister has a special focus i.e. worship, pastoral care, education</a:t>
            </a:r>
          </a:p>
          <a:p>
            <a:pPr marL="571500" indent="-5715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CA" sz="3200" dirty="0">
                <a:effectLst/>
              </a:rPr>
              <a:t>May include a parish nurse, youth leader, musicians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9F42CFB-6842-7327-230D-38004EF03A8E}"/>
              </a:ext>
            </a:extLst>
          </p:cNvPr>
          <p:cNvSpPr txBox="1">
            <a:spLocks/>
          </p:cNvSpPr>
          <p:nvPr/>
        </p:nvSpPr>
        <p:spPr>
          <a:xfrm>
            <a:off x="0" y="1122001"/>
            <a:ext cx="4062126" cy="26431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i="0" kern="1200" cap="all">
                <a:solidFill>
                  <a:schemeClr val="tx1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chemeClr val="bg2"/>
                </a:solidFill>
                <a:latin typeface="+mn-lt"/>
              </a:rPr>
              <a:t>Collaborative Ministry</a:t>
            </a:r>
            <a:br>
              <a:rPr lang="en-US" sz="3200" dirty="0">
                <a:solidFill>
                  <a:srgbClr val="7030A0"/>
                </a:solidFill>
                <a:latin typeface="+mn-lt"/>
              </a:rPr>
            </a:br>
            <a:br>
              <a:rPr lang="en-US" sz="3200" dirty="0">
                <a:solidFill>
                  <a:srgbClr val="FFFFFF"/>
                </a:solidFill>
                <a:latin typeface="+mn-lt"/>
              </a:rPr>
            </a:br>
            <a:r>
              <a:rPr lang="en-US" sz="3200" dirty="0">
                <a:solidFill>
                  <a:srgbClr val="FFFFFF"/>
                </a:solidFill>
                <a:latin typeface="+mn-lt"/>
              </a:rPr>
              <a:t>Option E</a:t>
            </a:r>
            <a:endParaRPr lang="en-US" sz="3200" b="0" cap="none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0EF5B6-58D7-8034-AF89-24534BBAD4B8}"/>
              </a:ext>
            </a:extLst>
          </p:cNvPr>
          <p:cNvSpPr txBox="1"/>
          <p:nvPr/>
        </p:nvSpPr>
        <p:spPr>
          <a:xfrm>
            <a:off x="206189" y="3496235"/>
            <a:ext cx="38559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>
                <a:solidFill>
                  <a:schemeClr val="bg1"/>
                </a:solidFill>
              </a:rPr>
              <a:t>Share a ministry team with 2+ congregations</a:t>
            </a:r>
          </a:p>
        </p:txBody>
      </p:sp>
    </p:spTree>
    <p:extLst>
      <p:ext uri="{BB962C8B-B14F-4D97-AF65-F5344CB8AC3E}">
        <p14:creationId xmlns:p14="http://schemas.microsoft.com/office/powerpoint/2010/main" val="28167233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B996A54-0CDD-4A46-B3D2-02F43219A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6F0BB8C-8C08-44AD-9EBB-B43BE66A5B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62129" y="0"/>
            <a:ext cx="812987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99845B36-6CAF-6753-8F50-93BE89B8E1EE}"/>
              </a:ext>
            </a:extLst>
          </p:cNvPr>
          <p:cNvSpPr txBox="1">
            <a:spLocks/>
          </p:cNvSpPr>
          <p:nvPr/>
        </p:nvSpPr>
        <p:spPr>
          <a:xfrm>
            <a:off x="4268311" y="921069"/>
            <a:ext cx="7913026" cy="501586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C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Benefits:</a:t>
            </a:r>
          </a:p>
          <a:p>
            <a:pPr marL="571500" indent="-5715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CA" sz="3200" dirty="0">
                <a:effectLst/>
              </a:rPr>
              <a:t>Wider range of ministry services</a:t>
            </a:r>
          </a:p>
          <a:p>
            <a:pPr marL="571500" indent="-5715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CA" sz="3200" dirty="0">
                <a:effectLst/>
              </a:rPr>
              <a:t>Ministers specialize in their area of interest and competence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9F42CFB-6842-7327-230D-38004EF03A8E}"/>
              </a:ext>
            </a:extLst>
          </p:cNvPr>
          <p:cNvSpPr txBox="1">
            <a:spLocks/>
          </p:cNvSpPr>
          <p:nvPr/>
        </p:nvSpPr>
        <p:spPr>
          <a:xfrm>
            <a:off x="0" y="1122001"/>
            <a:ext cx="4062126" cy="26431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i="0" kern="1200" cap="all">
                <a:solidFill>
                  <a:schemeClr val="tx1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chemeClr val="bg2"/>
                </a:solidFill>
                <a:latin typeface="+mn-lt"/>
              </a:rPr>
              <a:t>Collaborative Ministry</a:t>
            </a:r>
            <a:br>
              <a:rPr lang="en-US" sz="3200" dirty="0">
                <a:solidFill>
                  <a:srgbClr val="7030A0"/>
                </a:solidFill>
                <a:latin typeface="+mn-lt"/>
              </a:rPr>
            </a:br>
            <a:br>
              <a:rPr lang="en-US" sz="3200" dirty="0">
                <a:solidFill>
                  <a:srgbClr val="FFFFFF"/>
                </a:solidFill>
                <a:latin typeface="+mn-lt"/>
              </a:rPr>
            </a:br>
            <a:r>
              <a:rPr lang="en-US" sz="3200" dirty="0">
                <a:solidFill>
                  <a:srgbClr val="FFFFFF"/>
                </a:solidFill>
                <a:latin typeface="+mn-lt"/>
              </a:rPr>
              <a:t>Option E</a:t>
            </a:r>
            <a:endParaRPr lang="en-US" sz="3200" b="0" cap="none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0EF5B6-58D7-8034-AF89-24534BBAD4B8}"/>
              </a:ext>
            </a:extLst>
          </p:cNvPr>
          <p:cNvSpPr txBox="1"/>
          <p:nvPr/>
        </p:nvSpPr>
        <p:spPr>
          <a:xfrm>
            <a:off x="206189" y="3496235"/>
            <a:ext cx="38559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>
                <a:solidFill>
                  <a:schemeClr val="bg1"/>
                </a:solidFill>
              </a:rPr>
              <a:t>Share a ministry team with 2+ congregations</a:t>
            </a:r>
          </a:p>
        </p:txBody>
      </p:sp>
    </p:spTree>
    <p:extLst>
      <p:ext uri="{BB962C8B-B14F-4D97-AF65-F5344CB8AC3E}">
        <p14:creationId xmlns:p14="http://schemas.microsoft.com/office/powerpoint/2010/main" val="19386091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B996A54-0CDD-4A46-B3D2-02F43219A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6F0BB8C-8C08-44AD-9EBB-B43BE66A5B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62129" y="0"/>
            <a:ext cx="812987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99845B36-6CAF-6753-8F50-93BE89B8E1EE}"/>
              </a:ext>
            </a:extLst>
          </p:cNvPr>
          <p:cNvSpPr txBox="1">
            <a:spLocks/>
          </p:cNvSpPr>
          <p:nvPr/>
        </p:nvSpPr>
        <p:spPr>
          <a:xfrm>
            <a:off x="4268311" y="410081"/>
            <a:ext cx="7717500" cy="501586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CA" sz="4000" dirty="0"/>
              <a:t>Considerations:</a:t>
            </a:r>
          </a:p>
          <a:p>
            <a:pPr marL="358775" indent="-358775" algn="l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CA" sz="3200" dirty="0">
                <a:effectLst/>
              </a:rPr>
              <a:t>Requires communication, co-operation and flexibility</a:t>
            </a:r>
          </a:p>
          <a:p>
            <a:pPr marL="358775" indent="-358775" algn="l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CA" sz="3200" dirty="0">
                <a:effectLst/>
              </a:rPr>
              <a:t>Decisions regarding office space, scheduling, </a:t>
            </a:r>
            <a:r>
              <a:rPr lang="en-CA" sz="3200" dirty="0" err="1">
                <a:effectLst/>
              </a:rPr>
              <a:t>etc</a:t>
            </a:r>
            <a:endParaRPr lang="en-CA" sz="3200" dirty="0">
              <a:effectLst/>
            </a:endParaRPr>
          </a:p>
          <a:p>
            <a:pPr marL="358775" indent="-358775" algn="l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CA" sz="3200" dirty="0">
                <a:effectLst/>
              </a:rPr>
              <a:t>Financial viability of each congregation</a:t>
            </a:r>
          </a:p>
          <a:p>
            <a:pPr marL="358775" indent="-358775" algn="l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CA" sz="3200" dirty="0">
                <a:effectLst/>
              </a:rPr>
              <a:t>Clear written agreement and position descriptions</a:t>
            </a:r>
          </a:p>
          <a:p>
            <a:pPr marL="358775" lvl="0" indent="-358775" algn="l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CA" sz="3200" dirty="0">
                <a:effectLst/>
              </a:rPr>
              <a:t>Occasional shared services etc. to ease workload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9F42CFB-6842-7327-230D-38004EF03A8E}"/>
              </a:ext>
            </a:extLst>
          </p:cNvPr>
          <p:cNvSpPr txBox="1">
            <a:spLocks/>
          </p:cNvSpPr>
          <p:nvPr/>
        </p:nvSpPr>
        <p:spPr>
          <a:xfrm>
            <a:off x="0" y="1122001"/>
            <a:ext cx="4062126" cy="26431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i="0" kern="1200" cap="all">
                <a:solidFill>
                  <a:schemeClr val="tx1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chemeClr val="bg2"/>
                </a:solidFill>
                <a:latin typeface="+mn-lt"/>
              </a:rPr>
              <a:t>Collaborative Ministry</a:t>
            </a:r>
            <a:br>
              <a:rPr lang="en-US" sz="3200" dirty="0">
                <a:solidFill>
                  <a:srgbClr val="7030A0"/>
                </a:solidFill>
                <a:latin typeface="+mn-lt"/>
              </a:rPr>
            </a:br>
            <a:br>
              <a:rPr lang="en-US" sz="3200" dirty="0">
                <a:solidFill>
                  <a:srgbClr val="FFFFFF"/>
                </a:solidFill>
                <a:latin typeface="+mn-lt"/>
              </a:rPr>
            </a:br>
            <a:r>
              <a:rPr lang="en-US" sz="3200" dirty="0">
                <a:solidFill>
                  <a:srgbClr val="FFFFFF"/>
                </a:solidFill>
                <a:latin typeface="+mn-lt"/>
              </a:rPr>
              <a:t>Option E</a:t>
            </a:r>
            <a:endParaRPr lang="en-US" sz="3200" b="0" cap="none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0EF5B6-58D7-8034-AF89-24534BBAD4B8}"/>
              </a:ext>
            </a:extLst>
          </p:cNvPr>
          <p:cNvSpPr txBox="1"/>
          <p:nvPr/>
        </p:nvSpPr>
        <p:spPr>
          <a:xfrm>
            <a:off x="206189" y="3496235"/>
            <a:ext cx="38559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>
                <a:solidFill>
                  <a:schemeClr val="bg1"/>
                </a:solidFill>
              </a:rPr>
              <a:t>Share a ministry team with 2+ congregations</a:t>
            </a:r>
          </a:p>
        </p:txBody>
      </p:sp>
    </p:spTree>
    <p:extLst>
      <p:ext uri="{BB962C8B-B14F-4D97-AF65-F5344CB8AC3E}">
        <p14:creationId xmlns:p14="http://schemas.microsoft.com/office/powerpoint/2010/main" val="38157210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B996A54-0CDD-4A46-B3D2-02F43219A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6F0BB8C-8C08-44AD-9EBB-B43BE66A5B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62129" y="0"/>
            <a:ext cx="812987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99845B36-6CAF-6753-8F50-93BE89B8E1EE}"/>
              </a:ext>
            </a:extLst>
          </p:cNvPr>
          <p:cNvSpPr txBox="1">
            <a:spLocks/>
          </p:cNvSpPr>
          <p:nvPr/>
        </p:nvSpPr>
        <p:spPr>
          <a:xfrm>
            <a:off x="4265506" y="992787"/>
            <a:ext cx="7717500" cy="501586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CA" sz="7200" b="1" dirty="0">
                <a:effectLst/>
              </a:rPr>
              <a:t>Questions</a:t>
            </a:r>
          </a:p>
          <a:p>
            <a:pPr>
              <a:spcBef>
                <a:spcPts val="0"/>
              </a:spcBef>
            </a:pPr>
            <a:r>
              <a:rPr lang="en-CA" sz="7200" b="1" dirty="0">
                <a:effectLst/>
              </a:rPr>
              <a:t>&amp;</a:t>
            </a:r>
          </a:p>
          <a:p>
            <a:pPr>
              <a:spcBef>
                <a:spcPts val="0"/>
              </a:spcBef>
            </a:pPr>
            <a:r>
              <a:rPr lang="en-CA" sz="7200" b="1" dirty="0">
                <a:effectLst/>
              </a:rPr>
              <a:t>Answers</a:t>
            </a:r>
            <a:endParaRPr lang="en-CA" sz="3200" dirty="0">
              <a:effectLst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9F42CFB-6842-7327-230D-38004EF03A8E}"/>
              </a:ext>
            </a:extLst>
          </p:cNvPr>
          <p:cNvSpPr txBox="1">
            <a:spLocks/>
          </p:cNvSpPr>
          <p:nvPr/>
        </p:nvSpPr>
        <p:spPr>
          <a:xfrm>
            <a:off x="0" y="1122001"/>
            <a:ext cx="4062126" cy="26431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i="0" kern="1200" cap="all">
                <a:solidFill>
                  <a:schemeClr val="tx1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chemeClr val="bg2"/>
                </a:solidFill>
                <a:latin typeface="+mn-lt"/>
              </a:rPr>
              <a:t>Collaborative Ministry</a:t>
            </a:r>
            <a:br>
              <a:rPr lang="en-US" sz="3200" dirty="0">
                <a:solidFill>
                  <a:srgbClr val="7030A0"/>
                </a:solidFill>
                <a:latin typeface="+mn-lt"/>
              </a:rPr>
            </a:br>
            <a:br>
              <a:rPr lang="en-US" sz="3200" dirty="0">
                <a:solidFill>
                  <a:srgbClr val="FFFFFF"/>
                </a:solidFill>
                <a:latin typeface="+mn-lt"/>
              </a:rPr>
            </a:br>
            <a:endParaRPr lang="en-US" sz="3200" b="0" cap="none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976507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8654"/>
            <a:ext cx="9144000" cy="2387600"/>
          </a:xfrm>
        </p:spPr>
        <p:txBody>
          <a:bodyPr>
            <a:normAutofit/>
          </a:bodyPr>
          <a:lstStyle/>
          <a:p>
            <a:r>
              <a:rPr lang="en-CA" b="1" dirty="0">
                <a:solidFill>
                  <a:schemeClr val="accent4"/>
                </a:solidFill>
              </a:rPr>
              <a:t>Collaborative Ministry</a:t>
            </a:r>
            <a:br>
              <a:rPr lang="en-CA" b="1" dirty="0"/>
            </a:br>
            <a:r>
              <a:rPr lang="en-CA" b="1" dirty="0"/>
              <a:t>Questions and Answers</a:t>
            </a:r>
          </a:p>
        </p:txBody>
      </p:sp>
      <p:sp>
        <p:nvSpPr>
          <p:cNvPr id="4" name="Rectangle 3"/>
          <p:cNvSpPr/>
          <p:nvPr/>
        </p:nvSpPr>
        <p:spPr>
          <a:xfrm>
            <a:off x="665018" y="2641926"/>
            <a:ext cx="11333018" cy="784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en-CA" sz="4400" dirty="0"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9557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B996A54-0CDD-4A46-B3D2-02F43219A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6F0BB8C-8C08-44AD-9EBB-B43BE66A5B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62129" y="0"/>
            <a:ext cx="812987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94094" y="1122001"/>
            <a:ext cx="7584141" cy="4761274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342900" indent="-34290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effectLst/>
              </a:rPr>
              <a:t>Welcome &amp; Introductions</a:t>
            </a:r>
          </a:p>
          <a:p>
            <a:pPr marL="342900" indent="-34290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effectLst/>
              </a:rPr>
              <a:t>Worship</a:t>
            </a:r>
          </a:p>
          <a:p>
            <a:pPr marL="342900" indent="-34290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effectLst/>
              </a:rPr>
              <a:t>Territorial Acknowledgement</a:t>
            </a:r>
          </a:p>
          <a:p>
            <a:pPr marL="342900" indent="-34290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effectLst/>
              </a:rPr>
              <a:t>Overview of Collaborative Options</a:t>
            </a:r>
          </a:p>
          <a:p>
            <a:pPr marL="342900" indent="-34290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effectLst/>
              </a:rPr>
              <a:t>Questions &amp; Answers</a:t>
            </a:r>
          </a:p>
          <a:p>
            <a:pPr marL="342900" indent="-34290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effectLst/>
              </a:rPr>
              <a:t>Community of Faith Inventory</a:t>
            </a:r>
          </a:p>
          <a:p>
            <a:pPr marL="342900" indent="-34290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effectLst/>
              </a:rPr>
              <a:t>Discussion</a:t>
            </a:r>
          </a:p>
          <a:p>
            <a:pPr marL="342900" indent="-34290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effectLst/>
              </a:rPr>
              <a:t>Close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67DCD89-8526-D56D-5189-842393BC32FA}"/>
              </a:ext>
            </a:extLst>
          </p:cNvPr>
          <p:cNvSpPr txBox="1">
            <a:spLocks/>
          </p:cNvSpPr>
          <p:nvPr/>
        </p:nvSpPr>
        <p:spPr>
          <a:xfrm>
            <a:off x="0" y="1122001"/>
            <a:ext cx="4062126" cy="4613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i="0" kern="1200" cap="all">
                <a:solidFill>
                  <a:schemeClr val="tx1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chemeClr val="bg2"/>
                </a:solidFill>
                <a:latin typeface="+mn-lt"/>
              </a:rPr>
              <a:t>Collaborative Ministry</a:t>
            </a:r>
            <a:br>
              <a:rPr lang="en-US" sz="3200" dirty="0">
                <a:solidFill>
                  <a:srgbClr val="7030A0"/>
                </a:solidFill>
                <a:latin typeface="+mn-lt"/>
              </a:rPr>
            </a:br>
            <a:br>
              <a:rPr lang="en-US" sz="3200" dirty="0">
                <a:solidFill>
                  <a:srgbClr val="FFFFFF"/>
                </a:solidFill>
                <a:latin typeface="+mn-lt"/>
              </a:rPr>
            </a:br>
            <a:r>
              <a:rPr lang="en-US" sz="3200" dirty="0">
                <a:solidFill>
                  <a:srgbClr val="FFFFFF"/>
                </a:solidFill>
                <a:latin typeface="+mn-lt"/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14753762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8B996A54-0CDD-4A46-B3D2-02F43219A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06F0BB8C-8C08-44AD-9EBB-B43BE66A5B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62129" y="0"/>
            <a:ext cx="812987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AC98AED-2F7E-60B7-CEC1-5E2C5E44AF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122001"/>
            <a:ext cx="4062126" cy="461399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dirty="0">
                <a:solidFill>
                  <a:schemeClr val="bg2"/>
                </a:solidFill>
                <a:latin typeface="+mn-lt"/>
              </a:rPr>
              <a:t>Collaborative Ministry</a:t>
            </a:r>
            <a:br>
              <a:rPr lang="en-US" sz="3200" dirty="0">
                <a:solidFill>
                  <a:srgbClr val="7030A0"/>
                </a:solidFill>
                <a:latin typeface="+mn-lt"/>
              </a:rPr>
            </a:br>
            <a:br>
              <a:rPr lang="en-US" sz="3200" dirty="0">
                <a:solidFill>
                  <a:srgbClr val="FFFFFF"/>
                </a:solidFill>
                <a:latin typeface="+mn-lt"/>
              </a:rPr>
            </a:br>
            <a:r>
              <a:rPr lang="en-US" sz="3200" dirty="0">
                <a:solidFill>
                  <a:srgbClr val="FFFFFF"/>
                </a:solidFill>
                <a:latin typeface="+mn-lt"/>
              </a:rPr>
              <a:t>background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76D92B8F-4F48-D8DE-9B9F-637F0C50D195}"/>
              </a:ext>
            </a:extLst>
          </p:cNvPr>
          <p:cNvSpPr txBox="1">
            <a:spLocks/>
          </p:cNvSpPr>
          <p:nvPr/>
        </p:nvSpPr>
        <p:spPr>
          <a:xfrm>
            <a:off x="4294094" y="1122001"/>
            <a:ext cx="7584141" cy="47612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effectLst/>
              </a:rPr>
              <a:t>Why You Might Consider </a:t>
            </a:r>
          </a:p>
          <a:p>
            <a:r>
              <a:rPr lang="en-US" sz="3200" dirty="0">
                <a:effectLst/>
              </a:rPr>
              <a:t>Collaborative Ministry</a:t>
            </a:r>
          </a:p>
          <a:p>
            <a:pPr marL="342900" indent="-2286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280247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8B996A54-0CDD-4A46-B3D2-02F43219A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06F0BB8C-8C08-44AD-9EBB-B43BE66A5B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62129" y="0"/>
            <a:ext cx="812987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AFB207-D484-2F7A-ECDC-E86DBF577A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122001"/>
            <a:ext cx="4062126" cy="461399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b="0" dirty="0">
                <a:solidFill>
                  <a:srgbClr val="FFFFFF"/>
                </a:solidFill>
                <a:latin typeface="+mn-lt"/>
              </a:rPr>
              <a:t>Why You Might Consider</a:t>
            </a:r>
            <a:br>
              <a:rPr lang="en-US" sz="3200" b="0" dirty="0">
                <a:solidFill>
                  <a:srgbClr val="FFFFFF"/>
                </a:solidFill>
                <a:latin typeface="+mn-lt"/>
              </a:rPr>
            </a:br>
            <a:br>
              <a:rPr lang="en-US" sz="3200" b="0" dirty="0">
                <a:solidFill>
                  <a:srgbClr val="FFFFFF"/>
                </a:solidFill>
                <a:latin typeface="+mn-lt"/>
              </a:rPr>
            </a:br>
            <a:r>
              <a:rPr lang="en-US" sz="3200" dirty="0">
                <a:solidFill>
                  <a:schemeClr val="bg2"/>
                </a:solidFill>
                <a:latin typeface="+mn-lt"/>
              </a:rPr>
              <a:t>Collaborative Ministry</a:t>
            </a:r>
            <a:br>
              <a:rPr lang="en-US" sz="3200" dirty="0">
                <a:solidFill>
                  <a:srgbClr val="7030A0"/>
                </a:solidFill>
                <a:latin typeface="+mn-lt"/>
              </a:rPr>
            </a:br>
            <a:br>
              <a:rPr lang="en-US" sz="3200" dirty="0">
                <a:solidFill>
                  <a:srgbClr val="FFFFFF"/>
                </a:solidFill>
                <a:latin typeface="+mn-lt"/>
              </a:rPr>
            </a:br>
            <a:endParaRPr lang="en-US" sz="3200" b="0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DF820A8C-B902-D569-E0DF-612AC8E0AC5C}"/>
              </a:ext>
            </a:extLst>
          </p:cNvPr>
          <p:cNvSpPr txBox="1">
            <a:spLocks/>
          </p:cNvSpPr>
          <p:nvPr/>
        </p:nvSpPr>
        <p:spPr>
          <a:xfrm>
            <a:off x="4294094" y="1122001"/>
            <a:ext cx="7584141" cy="47612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342900" indent="-22860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200" dirty="0">
              <a:effectLst/>
            </a:endParaRP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3DA2530D-5139-7ABF-554C-331B0933434F}"/>
              </a:ext>
            </a:extLst>
          </p:cNvPr>
          <p:cNvSpPr txBox="1">
            <a:spLocks/>
          </p:cNvSpPr>
          <p:nvPr/>
        </p:nvSpPr>
        <p:spPr>
          <a:xfrm>
            <a:off x="4062126" y="844095"/>
            <a:ext cx="7968509" cy="476127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358775" indent="-269875" algn="l">
              <a:buFont typeface="Arial" panose="020B0604020202020204" pitchFamily="34" charset="0"/>
              <a:buChar char="•"/>
            </a:pPr>
            <a:r>
              <a:rPr lang="en-US" sz="3200" u="sng" dirty="0">
                <a:effectLst/>
              </a:rPr>
              <a:t>Affordability</a:t>
            </a:r>
          </a:p>
        </p:txBody>
      </p:sp>
    </p:spTree>
    <p:extLst>
      <p:ext uri="{BB962C8B-B14F-4D97-AF65-F5344CB8AC3E}">
        <p14:creationId xmlns:p14="http://schemas.microsoft.com/office/powerpoint/2010/main" val="35514168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8B996A54-0CDD-4A46-B3D2-02F43219A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06F0BB8C-8C08-44AD-9EBB-B43BE66A5B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62129" y="0"/>
            <a:ext cx="812987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AFB207-D484-2F7A-ECDC-E86DBF577A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122001"/>
            <a:ext cx="4062126" cy="461399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b="0" dirty="0">
                <a:solidFill>
                  <a:srgbClr val="FFFFFF"/>
                </a:solidFill>
                <a:latin typeface="+mn-lt"/>
              </a:rPr>
              <a:t>Why You Might Consider</a:t>
            </a:r>
            <a:br>
              <a:rPr lang="en-US" sz="3200" b="0" dirty="0">
                <a:solidFill>
                  <a:srgbClr val="FFFFFF"/>
                </a:solidFill>
                <a:latin typeface="+mn-lt"/>
              </a:rPr>
            </a:br>
            <a:br>
              <a:rPr lang="en-US" sz="3200" b="0" dirty="0">
                <a:solidFill>
                  <a:srgbClr val="FFFFFF"/>
                </a:solidFill>
                <a:latin typeface="+mn-lt"/>
              </a:rPr>
            </a:br>
            <a:r>
              <a:rPr lang="en-US" sz="3200" dirty="0">
                <a:solidFill>
                  <a:schemeClr val="bg2"/>
                </a:solidFill>
                <a:latin typeface="+mn-lt"/>
              </a:rPr>
              <a:t>Collaborative Ministry</a:t>
            </a:r>
            <a:br>
              <a:rPr lang="en-US" sz="3200" dirty="0">
                <a:solidFill>
                  <a:srgbClr val="7030A0"/>
                </a:solidFill>
                <a:latin typeface="+mn-lt"/>
              </a:rPr>
            </a:br>
            <a:br>
              <a:rPr lang="en-US" sz="3200" dirty="0">
                <a:solidFill>
                  <a:srgbClr val="FFFFFF"/>
                </a:solidFill>
                <a:latin typeface="+mn-lt"/>
              </a:rPr>
            </a:br>
            <a:endParaRPr lang="en-US" sz="3200" b="0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DF820A8C-B902-D569-E0DF-612AC8E0AC5C}"/>
              </a:ext>
            </a:extLst>
          </p:cNvPr>
          <p:cNvSpPr txBox="1">
            <a:spLocks/>
          </p:cNvSpPr>
          <p:nvPr/>
        </p:nvSpPr>
        <p:spPr>
          <a:xfrm>
            <a:off x="4294094" y="1122001"/>
            <a:ext cx="7584141" cy="47612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342900" indent="-22860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200" dirty="0">
              <a:effectLst/>
            </a:endParaRP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3DA2530D-5139-7ABF-554C-331B0933434F}"/>
              </a:ext>
            </a:extLst>
          </p:cNvPr>
          <p:cNvSpPr txBox="1">
            <a:spLocks/>
          </p:cNvSpPr>
          <p:nvPr/>
        </p:nvSpPr>
        <p:spPr>
          <a:xfrm>
            <a:off x="4062126" y="844095"/>
            <a:ext cx="7968509" cy="476127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358775" indent="-269875" algn="l">
              <a:buFont typeface="Arial" panose="020B0604020202020204" pitchFamily="34" charset="0"/>
              <a:buChar char="•"/>
            </a:pPr>
            <a:r>
              <a:rPr lang="en-US" sz="3200" dirty="0">
                <a:effectLst/>
              </a:rPr>
              <a:t>Affordability</a:t>
            </a:r>
          </a:p>
          <a:p>
            <a:pPr marL="358775" indent="-269875" algn="l">
              <a:buFont typeface="Arial" panose="020B0604020202020204" pitchFamily="34" charset="0"/>
              <a:buChar char="•"/>
            </a:pPr>
            <a:r>
              <a:rPr lang="en-US" sz="3200" u="sng" dirty="0">
                <a:effectLst/>
              </a:rPr>
              <a:t>Stability for Pastoral Care, Sacraments, Meetings etc.</a:t>
            </a:r>
          </a:p>
        </p:txBody>
      </p:sp>
    </p:spTree>
    <p:extLst>
      <p:ext uri="{BB962C8B-B14F-4D97-AF65-F5344CB8AC3E}">
        <p14:creationId xmlns:p14="http://schemas.microsoft.com/office/powerpoint/2010/main" val="17577089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8B996A54-0CDD-4A46-B3D2-02F43219A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06F0BB8C-8C08-44AD-9EBB-B43BE66A5B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62129" y="0"/>
            <a:ext cx="812987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AFB207-D484-2F7A-ECDC-E86DBF577A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122001"/>
            <a:ext cx="4062126" cy="461399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b="0" dirty="0">
                <a:solidFill>
                  <a:srgbClr val="FFFFFF"/>
                </a:solidFill>
                <a:latin typeface="+mn-lt"/>
              </a:rPr>
              <a:t>Why You Might Consider</a:t>
            </a:r>
            <a:br>
              <a:rPr lang="en-US" sz="3200" b="0" dirty="0">
                <a:solidFill>
                  <a:srgbClr val="FFFFFF"/>
                </a:solidFill>
                <a:latin typeface="+mn-lt"/>
              </a:rPr>
            </a:br>
            <a:br>
              <a:rPr lang="en-US" sz="3200" b="0" dirty="0">
                <a:solidFill>
                  <a:srgbClr val="FFFFFF"/>
                </a:solidFill>
                <a:latin typeface="+mn-lt"/>
              </a:rPr>
            </a:br>
            <a:r>
              <a:rPr lang="en-US" sz="3200" dirty="0">
                <a:solidFill>
                  <a:schemeClr val="bg2"/>
                </a:solidFill>
                <a:latin typeface="+mn-lt"/>
              </a:rPr>
              <a:t>Collaborative Ministry</a:t>
            </a:r>
            <a:br>
              <a:rPr lang="en-US" sz="3200" dirty="0">
                <a:solidFill>
                  <a:srgbClr val="7030A0"/>
                </a:solidFill>
                <a:latin typeface="+mn-lt"/>
              </a:rPr>
            </a:br>
            <a:br>
              <a:rPr lang="en-US" sz="3200" dirty="0">
                <a:solidFill>
                  <a:srgbClr val="FFFFFF"/>
                </a:solidFill>
                <a:latin typeface="+mn-lt"/>
              </a:rPr>
            </a:br>
            <a:endParaRPr lang="en-US" sz="3200" b="0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DF820A8C-B902-D569-E0DF-612AC8E0AC5C}"/>
              </a:ext>
            </a:extLst>
          </p:cNvPr>
          <p:cNvSpPr txBox="1">
            <a:spLocks/>
          </p:cNvSpPr>
          <p:nvPr/>
        </p:nvSpPr>
        <p:spPr>
          <a:xfrm>
            <a:off x="4294094" y="1122001"/>
            <a:ext cx="7584141" cy="47612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342900" indent="-22860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200" dirty="0">
              <a:effectLst/>
            </a:endParaRP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3DA2530D-5139-7ABF-554C-331B0933434F}"/>
              </a:ext>
            </a:extLst>
          </p:cNvPr>
          <p:cNvSpPr txBox="1">
            <a:spLocks/>
          </p:cNvSpPr>
          <p:nvPr/>
        </p:nvSpPr>
        <p:spPr>
          <a:xfrm>
            <a:off x="4062126" y="844095"/>
            <a:ext cx="7968509" cy="476127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358775" indent="-269875" algn="l">
              <a:buFont typeface="Arial" panose="020B0604020202020204" pitchFamily="34" charset="0"/>
              <a:buChar char="•"/>
            </a:pPr>
            <a:r>
              <a:rPr lang="en-US" sz="3200" dirty="0">
                <a:effectLst/>
              </a:rPr>
              <a:t>Affordability</a:t>
            </a:r>
          </a:p>
          <a:p>
            <a:pPr marL="358775" indent="-269875" algn="l">
              <a:buFont typeface="Arial" panose="020B0604020202020204" pitchFamily="34" charset="0"/>
              <a:buChar char="•"/>
            </a:pPr>
            <a:r>
              <a:rPr lang="en-US" sz="3200" dirty="0">
                <a:effectLst/>
              </a:rPr>
              <a:t>Stability for Pastoral Care, Sacraments, Meetings etc.</a:t>
            </a:r>
          </a:p>
          <a:p>
            <a:pPr marL="358775" indent="-269875" algn="l">
              <a:buFont typeface="Arial" panose="020B0604020202020204" pitchFamily="34" charset="0"/>
              <a:buChar char="•"/>
            </a:pPr>
            <a:r>
              <a:rPr lang="en-US" sz="3200" u="sng" dirty="0">
                <a:effectLst/>
              </a:rPr>
              <a:t>Wider range of resources/programs</a:t>
            </a:r>
          </a:p>
        </p:txBody>
      </p:sp>
    </p:spTree>
    <p:extLst>
      <p:ext uri="{BB962C8B-B14F-4D97-AF65-F5344CB8AC3E}">
        <p14:creationId xmlns:p14="http://schemas.microsoft.com/office/powerpoint/2010/main" val="17124000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8B996A54-0CDD-4A46-B3D2-02F43219A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06F0BB8C-8C08-44AD-9EBB-B43BE66A5B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62129" y="0"/>
            <a:ext cx="812987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AFB207-D484-2F7A-ECDC-E86DBF577A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122001"/>
            <a:ext cx="4062126" cy="461399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b="0" dirty="0">
                <a:solidFill>
                  <a:srgbClr val="FFFFFF"/>
                </a:solidFill>
                <a:latin typeface="+mn-lt"/>
              </a:rPr>
              <a:t>Why You Might Consider</a:t>
            </a:r>
            <a:br>
              <a:rPr lang="en-US" sz="3200" b="0" dirty="0">
                <a:solidFill>
                  <a:srgbClr val="FFFFFF"/>
                </a:solidFill>
                <a:latin typeface="+mn-lt"/>
              </a:rPr>
            </a:br>
            <a:br>
              <a:rPr lang="en-US" sz="3200" b="0" dirty="0">
                <a:solidFill>
                  <a:srgbClr val="FFFFFF"/>
                </a:solidFill>
                <a:latin typeface="+mn-lt"/>
              </a:rPr>
            </a:br>
            <a:r>
              <a:rPr lang="en-US" sz="3200" dirty="0">
                <a:solidFill>
                  <a:schemeClr val="bg2"/>
                </a:solidFill>
                <a:latin typeface="+mn-lt"/>
              </a:rPr>
              <a:t>Collaborative Ministry</a:t>
            </a:r>
            <a:br>
              <a:rPr lang="en-US" sz="3200" dirty="0">
                <a:solidFill>
                  <a:srgbClr val="7030A0"/>
                </a:solidFill>
                <a:latin typeface="+mn-lt"/>
              </a:rPr>
            </a:br>
            <a:br>
              <a:rPr lang="en-US" sz="3200" dirty="0">
                <a:solidFill>
                  <a:srgbClr val="FFFFFF"/>
                </a:solidFill>
                <a:latin typeface="+mn-lt"/>
              </a:rPr>
            </a:br>
            <a:endParaRPr lang="en-US" sz="3200" b="0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DF820A8C-B902-D569-E0DF-612AC8E0AC5C}"/>
              </a:ext>
            </a:extLst>
          </p:cNvPr>
          <p:cNvSpPr txBox="1">
            <a:spLocks/>
          </p:cNvSpPr>
          <p:nvPr/>
        </p:nvSpPr>
        <p:spPr>
          <a:xfrm>
            <a:off x="4294094" y="1122001"/>
            <a:ext cx="7584141" cy="47612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342900" indent="-22860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200" dirty="0">
              <a:effectLst/>
            </a:endParaRP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3DA2530D-5139-7ABF-554C-331B0933434F}"/>
              </a:ext>
            </a:extLst>
          </p:cNvPr>
          <p:cNvSpPr txBox="1">
            <a:spLocks/>
          </p:cNvSpPr>
          <p:nvPr/>
        </p:nvSpPr>
        <p:spPr>
          <a:xfrm>
            <a:off x="4062126" y="844095"/>
            <a:ext cx="7968509" cy="476127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358775" indent="-269875" algn="l">
              <a:buFont typeface="Arial" panose="020B0604020202020204" pitchFamily="34" charset="0"/>
              <a:buChar char="•"/>
            </a:pPr>
            <a:r>
              <a:rPr lang="en-US" sz="3200" dirty="0">
                <a:effectLst/>
              </a:rPr>
              <a:t>Affordability</a:t>
            </a:r>
          </a:p>
          <a:p>
            <a:pPr marL="358775" indent="-269875" algn="l">
              <a:buFont typeface="Arial" panose="020B0604020202020204" pitchFamily="34" charset="0"/>
              <a:buChar char="•"/>
            </a:pPr>
            <a:r>
              <a:rPr lang="en-US" sz="3200" dirty="0">
                <a:effectLst/>
              </a:rPr>
              <a:t>Stability for Pastoral Care, Sacraments, Meetings etc.</a:t>
            </a:r>
          </a:p>
          <a:p>
            <a:pPr marL="358775" indent="-269875" algn="l">
              <a:buFont typeface="Arial" panose="020B0604020202020204" pitchFamily="34" charset="0"/>
              <a:buChar char="•"/>
            </a:pPr>
            <a:r>
              <a:rPr lang="en-US" sz="3200" dirty="0">
                <a:effectLst/>
              </a:rPr>
              <a:t>Wider range of resources/programs</a:t>
            </a:r>
          </a:p>
          <a:p>
            <a:pPr marL="358775" indent="-269875" algn="l">
              <a:buFont typeface="Arial" panose="020B0604020202020204" pitchFamily="34" charset="0"/>
              <a:buChar char="•"/>
            </a:pPr>
            <a:r>
              <a:rPr lang="en-US" sz="3200" u="sng" dirty="0">
                <a:effectLst/>
              </a:rPr>
              <a:t>Maintaining United Church Ministries</a:t>
            </a:r>
          </a:p>
        </p:txBody>
      </p:sp>
    </p:spTree>
    <p:extLst>
      <p:ext uri="{BB962C8B-B14F-4D97-AF65-F5344CB8AC3E}">
        <p14:creationId xmlns:p14="http://schemas.microsoft.com/office/powerpoint/2010/main" val="37016706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B996A54-0CDD-4A46-B3D2-02F43219A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6F0BB8C-8C08-44AD-9EBB-B43BE66A5B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62129" y="0"/>
            <a:ext cx="812987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C2C172F-43EB-9193-5D85-8B0C6B2471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122001"/>
            <a:ext cx="4062126" cy="264317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dirty="0">
                <a:solidFill>
                  <a:schemeClr val="bg2"/>
                </a:solidFill>
                <a:latin typeface="+mn-lt"/>
              </a:rPr>
              <a:t>Collaborative Ministry</a:t>
            </a:r>
            <a:endParaRPr lang="en-US" sz="3200" b="0" cap="none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99845B36-6CAF-6753-8F50-93BE89B8E1EE}"/>
              </a:ext>
            </a:extLst>
          </p:cNvPr>
          <p:cNvSpPr txBox="1">
            <a:spLocks/>
          </p:cNvSpPr>
          <p:nvPr/>
        </p:nvSpPr>
        <p:spPr>
          <a:xfrm>
            <a:off x="4062125" y="899738"/>
            <a:ext cx="8129875" cy="519299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800100" indent="-4572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effectLst/>
              </a:rPr>
              <a:t>Can be anything you choose to design and work in agreement with other communities of faith within UCC polity.</a:t>
            </a:r>
          </a:p>
          <a:p>
            <a:pPr marL="800100" indent="-4572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effectLst/>
              </a:rPr>
              <a:t>Below are some examples</a:t>
            </a:r>
          </a:p>
        </p:txBody>
      </p:sp>
    </p:spTree>
    <p:extLst>
      <p:ext uri="{BB962C8B-B14F-4D97-AF65-F5344CB8AC3E}">
        <p14:creationId xmlns:p14="http://schemas.microsoft.com/office/powerpoint/2010/main" val="6452988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uccTrueDocumentDate xmlns="eb6d8c5d-5b31-4807-8756-a31b61bec20d">2021-11-17T18:27:45+00:00</uccTrueDocumentDate>
    <TaxCatchAll xmlns="eb6d8c5d-5b31-4807-8756-a31b61bec20d">
      <Value>18</Value>
    </TaxCatchAll>
    <Region xmlns="df7a6486-5cb5-4d59-af98-d4fe17542792" xsi:nil="true"/>
    <f9d17451722148f297d54ba944af57bf xmlns="df7a6486-5cb5-4d59-af98-d4fe17542792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Collaboration Discussion</TermName>
          <TermId xmlns="http://schemas.microsoft.com/office/infopath/2007/PartnerControls">70d10c80-3984-43dc-bfd0-d3fc16777bc6</TermId>
        </TermInfo>
      </Terms>
    </f9d17451722148f297d54ba944af57bf>
    <i6f2cb5525bb4939af72cb97a4f89ecd xmlns="eb6d8c5d-5b31-4807-8756-a31b61bec20d">
      <Terms xmlns="http://schemas.microsoft.com/office/infopath/2007/PartnerControls"/>
    </i6f2cb5525bb4939af72cb97a4f89ecd>
    <Doc_x002e_Status xmlns="df7a6486-5cb5-4d59-af98-d4fe17542792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65B701AC56BA4FB3A5D1CFA1BAE5FC" ma:contentTypeVersion="19" ma:contentTypeDescription="Create a new document." ma:contentTypeScope="" ma:versionID="6553525940c0df87518030752fb41eeb">
  <xsd:schema xmlns:xsd="http://www.w3.org/2001/XMLSchema" xmlns:xs="http://www.w3.org/2001/XMLSchema" xmlns:p="http://schemas.microsoft.com/office/2006/metadata/properties" xmlns:ns2="eb6d8c5d-5b31-4807-8756-a31b61bec20d" xmlns:ns3="df7a6486-5cb5-4d59-af98-d4fe17542792" xmlns:ns4="4407823d-61e7-4bc6-891e-faf5fc9f08f4" targetNamespace="http://schemas.microsoft.com/office/2006/metadata/properties" ma:root="true" ma:fieldsID="fc614459950a6897bc27a91ae8f40dc2" ns2:_="" ns3:_="" ns4:_="">
    <xsd:import namespace="eb6d8c5d-5b31-4807-8756-a31b61bec20d"/>
    <xsd:import namespace="df7a6486-5cb5-4d59-af98-d4fe17542792"/>
    <xsd:import namespace="4407823d-61e7-4bc6-891e-faf5fc9f08f4"/>
    <xsd:element name="properties">
      <xsd:complexType>
        <xsd:sequence>
          <xsd:element name="documentManagement">
            <xsd:complexType>
              <xsd:all>
                <xsd:element ref="ns2:uccTrueDocumentDate"/>
                <xsd:element ref="ns2:i6f2cb5525bb4939af72cb97a4f89ecd" minOccurs="0"/>
                <xsd:element ref="ns2:TaxCatchAll" minOccurs="0"/>
                <xsd:element ref="ns3:Doc_x002e_Status" minOccurs="0"/>
                <xsd:element ref="ns3:Region" minOccurs="0"/>
                <xsd:element ref="ns3:f9d17451722148f297d54ba944af57bf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6d8c5d-5b31-4807-8756-a31b61bec20d" elementFormDefault="qualified">
    <xsd:import namespace="http://schemas.microsoft.com/office/2006/documentManagement/types"/>
    <xsd:import namespace="http://schemas.microsoft.com/office/infopath/2007/PartnerControls"/>
    <xsd:element name="uccTrueDocumentDate" ma:index="8" ma:displayName="True Document Date" ma:default="[today]" ma:format="DateOnly" ma:internalName="uccTrueDocumentDate">
      <xsd:simpleType>
        <xsd:restriction base="dms:DateTime"/>
      </xsd:simpleType>
    </xsd:element>
    <xsd:element name="i6f2cb5525bb4939af72cb97a4f89ecd" ma:index="10" nillable="true" ma:taxonomy="true" ma:internalName="i6f2cb5525bb4939af72cb97a4f89ecd" ma:taxonomyFieldName="uccDocumentType" ma:displayName="Doc Type" ma:default="" ma:fieldId="{26f2cb55-25bb-4939-af72-cb97a4f89ecd}" ma:sspId="3c940ca1-5ff5-4c12-9ecd-e33ede4a829f" ma:termSetId="c0b74db9-4df9-4803-aeb2-c71138ab57a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1" nillable="true" ma:displayName="Taxonomy Catch All Column" ma:hidden="true" ma:list="{12d3637d-1c4d-45f5-b331-d05f9d62b062}" ma:internalName="TaxCatchAll" ma:showField="CatchAllData" ma:web="4407823d-61e7-4bc6-891e-faf5fc9f08f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7a6486-5cb5-4d59-af98-d4fe17542792" elementFormDefault="qualified">
    <xsd:import namespace="http://schemas.microsoft.com/office/2006/documentManagement/types"/>
    <xsd:import namespace="http://schemas.microsoft.com/office/infopath/2007/PartnerControls"/>
    <xsd:element name="Doc_x002e_Status" ma:index="12" nillable="true" ma:displayName="Doc. Status" ma:format="Dropdown" ma:internalName="Doc_x002e_Status">
      <xsd:simpleType>
        <xsd:restriction base="dms:Choice">
          <xsd:enumeration value="Approved"/>
          <xsd:enumeration value="Draft"/>
          <xsd:enumeration value="Pending Review"/>
        </xsd:restriction>
      </xsd:simpleType>
    </xsd:element>
    <xsd:element name="Region" ma:index="13" nillable="true" ma:displayName="Region" ma:format="Dropdown" ma:internalName="Region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RW"/>
                    <xsd:enumeration value="HF"/>
                    <xsd:enumeration value="WOW"/>
                  </xsd:restriction>
                </xsd:simpleType>
              </xsd:element>
            </xsd:sequence>
          </xsd:extension>
        </xsd:complexContent>
      </xsd:complexType>
    </xsd:element>
    <xsd:element name="f9d17451722148f297d54ba944af57bf" ma:index="15" nillable="true" ma:taxonomy="true" ma:internalName="f9d17451722148f297d54ba944af57bf" ma:taxonomyFieldName="Area_x0020_of_x0020_Work" ma:displayName="Area of Work" ma:default="" ma:fieldId="{f9d17451-7221-48f2-97d5-4ba944af57bf}" ma:taxonomyMulti="true" ma:sspId="3c940ca1-5ff5-4c12-9ecd-e33ede4a829f" ma:termSetId="e7ce82ea-0f8d-47d5-986b-a0653fd3f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ediaServiceMetadata" ma:index="16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7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22" nillable="true" ma:displayName="Tags" ma:internalName="MediaServiceAutoTags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07823d-61e7-4bc6-891e-faf5fc9f08f4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6963AE4-51BB-4A94-BA47-84E32770F4F0}">
  <ds:schemaRefs>
    <ds:schemaRef ds:uri="http://purl.org/dc/elements/1.1/"/>
    <ds:schemaRef ds:uri="http://schemas.microsoft.com/office/infopath/2007/PartnerControls"/>
    <ds:schemaRef ds:uri="eb6d8c5d-5b31-4807-8756-a31b61bec20d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terms/"/>
    <ds:schemaRef ds:uri="4407823d-61e7-4bc6-891e-faf5fc9f08f4"/>
    <ds:schemaRef ds:uri="df7a6486-5cb5-4d59-af98-d4fe17542792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F634FBC-F6A4-4492-BB79-10232E78A0D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561B605-D89B-46CE-A5EE-149175EDDD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b6d8c5d-5b31-4807-8756-a31b61bec20d"/>
    <ds:schemaRef ds:uri="df7a6486-5cb5-4d59-af98-d4fe17542792"/>
    <ds:schemaRef ds:uri="4407823d-61e7-4bc6-891e-faf5fc9f08f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490</TotalTime>
  <Words>892</Words>
  <Application>Microsoft Office PowerPoint</Application>
  <PresentationFormat>Widescreen</PresentationFormat>
  <Paragraphs>146</Paragraphs>
  <Slides>27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Damask</vt:lpstr>
      <vt:lpstr>Collaborative Ministry  Information Session </vt:lpstr>
      <vt:lpstr>PowerPoint Presentation</vt:lpstr>
      <vt:lpstr>PowerPoint Presentation</vt:lpstr>
      <vt:lpstr>Collaborative Ministry  background</vt:lpstr>
      <vt:lpstr>Why You Might Consider  Collaborative Ministry  </vt:lpstr>
      <vt:lpstr>Why You Might Consider  Collaborative Ministry  </vt:lpstr>
      <vt:lpstr>Why You Might Consider  Collaborative Ministry  </vt:lpstr>
      <vt:lpstr>Why You Might Consider  Collaborative Ministry  </vt:lpstr>
      <vt:lpstr>Collaborative Ministry</vt:lpstr>
      <vt:lpstr>Collaborative Ministry  Option A</vt:lpstr>
      <vt:lpstr>Collaborative Ministry  Option 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Collaborative Ministry Questions and Answers</vt:lpstr>
    </vt:vector>
  </TitlesOfParts>
  <Company>UCC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</dc:title>
  <dc:creator>Allin, Lynne</dc:creator>
  <cp:lastModifiedBy>John Neff</cp:lastModifiedBy>
  <cp:revision>130</cp:revision>
  <dcterms:created xsi:type="dcterms:W3CDTF">2019-07-29T15:23:58Z</dcterms:created>
  <dcterms:modified xsi:type="dcterms:W3CDTF">2022-09-15T15:29:22Z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0x0101005A65B701AC56BA4FB3A5D1CFA1BAE5FC</vt:lpwstr>
  </property>
  <property fmtid="{D5CDD505-2E9C-101B-9397-08002B2CF9AE}" pid="3" name="uccDocumentType">
    <vt:lpwstr/>
  </property>
  <property fmtid="{D5CDD505-2E9C-101B-9397-08002B2CF9AE}" pid="4" name="Area of Work">
    <vt:lpwstr>18;#Collaboration Discussion|70d10c80-3984-43dc-bfd0-d3fc16777bc6</vt:lpwstr>
  </property>
</Properties>
</file>